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nton" pitchFamily="2" charset="0"/>
      <p:regular r:id="rId48"/>
    </p:embeddedFont>
    <p:embeddedFont>
      <p:font typeface="Archivo Black" panose="020B0604020202020204" charset="0"/>
      <p:regular r:id="rId49"/>
    </p:embeddedFont>
    <p:embeddedFont>
      <p:font typeface="Gagalin" panose="020B0604020202020204" charset="0"/>
      <p:regular r:id="rId50"/>
    </p:embeddedFont>
    <p:embeddedFont>
      <p:font typeface="Glacial Indifference Bold" panose="020B0604020202020204" charset="0"/>
      <p:regular r:id="rId51"/>
    </p:embeddedFont>
    <p:embeddedFont>
      <p:font typeface="Helios Extended Bold" panose="020B0604020202020204" charset="0"/>
      <p:regular r:id="rId52"/>
    </p:embeddedFont>
    <p:embeddedFont>
      <p:font typeface="Lato" panose="020F0502020204030203" pitchFamily="34" charset="0"/>
      <p:regular r:id="rId53"/>
      <p:bold r:id="rId54"/>
      <p:italic r:id="rId55"/>
      <p:boldItalic r:id="rId56"/>
    </p:embeddedFont>
    <p:embeddedFont>
      <p:font typeface="Lato Bold" panose="020F0502020204030203" pitchFamily="34" charset="0"/>
      <p:regular r:id="rId57"/>
      <p:bold r:id="rId58"/>
    </p:embeddedFont>
    <p:embeddedFont>
      <p:font typeface="Montserrat Classic Bold" panose="020B0604020202020204" charset="0"/>
      <p:regular r:id="rId59"/>
    </p:embeddedFont>
    <p:embeddedFont>
      <p:font typeface="Montserrat Light Bold" panose="020B0604020202020204" charset="0"/>
      <p:regular r:id="rId60"/>
    </p:embeddedFont>
    <p:embeddedFont>
      <p:font typeface="Open Sauce" panose="020B0604020202020204" charset="0"/>
      <p:regular r:id="rId61"/>
    </p:embeddedFont>
    <p:embeddedFont>
      <p:font typeface="Open Sauce Bold" panose="020B0604020202020204" charset="0"/>
      <p:regular r:id="rId62"/>
    </p:embeddedFont>
    <p:embeddedFont>
      <p:font typeface="Oswald" panose="00000500000000000000" pitchFamily="2" charset="0"/>
      <p:regular r:id="rId63"/>
      <p:bold r:id="rId64"/>
    </p:embeddedFont>
    <p:embeddedFont>
      <p:font typeface="Oswald Bold" panose="00000800000000000000" pitchFamily="2" charset="0"/>
      <p:regular r:id="rId65"/>
      <p:bold r:id="rId66"/>
    </p:embeddedFont>
    <p:embeddedFont>
      <p:font typeface="Quicksand" panose="020B0604020202020204" charset="0"/>
      <p:regular r:id="rId67"/>
    </p:embeddedFont>
    <p:embeddedFont>
      <p:font typeface="Trebuchet MS" panose="020B0603020202020204" pitchFamily="34" charset="0"/>
      <p:regular r:id="rId68"/>
      <p:bold r:id="rId69"/>
      <p:italic r:id="rId70"/>
      <p:boldItalic r:id="rId71"/>
    </p:embeddedFont>
    <p:embeddedFont>
      <p:font typeface="Trebuchet MS Bold" panose="020B0703020202020204" pitchFamily="34" charset="0"/>
      <p:regular r:id="rId72"/>
      <p:bold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13B57-2171-4D5B-BE80-2E5C6D898743}" v="72" dt="2024-04-25T10:01:42.532"/>
    <p1510:client id="{D9C62AE6-11C8-7A4E-6F91-DF7366981564}" v="1" dt="2024-04-25T11:42:20.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890594" y="6716257"/>
            <a:ext cx="14506812" cy="1111252"/>
          </a:xfrm>
          <a:prstGeom prst="rect">
            <a:avLst/>
          </a:prstGeom>
        </p:spPr>
        <p:txBody>
          <a:bodyPr lIns="0" tIns="0" rIns="0" bIns="0" rtlCol="0" anchor="t">
            <a:spAutoFit/>
          </a:bodyPr>
          <a:lstStyle/>
          <a:p>
            <a:pPr algn="ctr">
              <a:lnSpc>
                <a:spcPts val="9099"/>
              </a:lnSpc>
              <a:spcBef>
                <a:spcPct val="0"/>
              </a:spcBef>
            </a:pPr>
            <a:r>
              <a:rPr lang="en-US" sz="6499">
                <a:solidFill>
                  <a:srgbClr val="000000"/>
                </a:solidFill>
                <a:latin typeface="Gagalin"/>
              </a:rPr>
              <a:t>waste Water management - musi river</a:t>
            </a:r>
          </a:p>
        </p:txBody>
      </p:sp>
      <p:sp>
        <p:nvSpPr>
          <p:cNvPr id="4" name="Freeform 4"/>
          <p:cNvSpPr/>
          <p:nvPr/>
        </p:nvSpPr>
        <p:spPr>
          <a:xfrm>
            <a:off x="-3047139" y="7333795"/>
            <a:ext cx="7212737" cy="7401130"/>
          </a:xfrm>
          <a:custGeom>
            <a:avLst/>
            <a:gdLst/>
            <a:ahLst/>
            <a:cxnLst/>
            <a:rect l="l" t="t" r="r" b="b"/>
            <a:pathLst>
              <a:path w="7212737" h="7401130">
                <a:moveTo>
                  <a:pt x="0" y="0"/>
                </a:moveTo>
                <a:lnTo>
                  <a:pt x="7212737" y="0"/>
                </a:lnTo>
                <a:lnTo>
                  <a:pt x="7212737" y="7401130"/>
                </a:lnTo>
                <a:lnTo>
                  <a:pt x="0" y="7401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59121">
            <a:off x="15537408" y="-301384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035123" y="1138480"/>
            <a:ext cx="7116897" cy="5059669"/>
          </a:xfrm>
          <a:custGeom>
            <a:avLst/>
            <a:gdLst/>
            <a:ahLst/>
            <a:cxnLst/>
            <a:rect l="l" t="t" r="r" b="b"/>
            <a:pathLst>
              <a:path w="7116897" h="5059669">
                <a:moveTo>
                  <a:pt x="0" y="0"/>
                </a:moveTo>
                <a:lnTo>
                  <a:pt x="7116896" y="0"/>
                </a:lnTo>
                <a:lnTo>
                  <a:pt x="7116896" y="5059668"/>
                </a:lnTo>
                <a:lnTo>
                  <a:pt x="0" y="5059668"/>
                </a:lnTo>
                <a:lnTo>
                  <a:pt x="0" y="0"/>
                </a:lnTo>
                <a:close/>
              </a:path>
            </a:pathLst>
          </a:custGeom>
          <a:blipFill>
            <a:blip r:embed="rId5"/>
            <a:stretch>
              <a:fillRect/>
            </a:stretch>
          </a:blipFill>
        </p:spPr>
      </p:sp>
      <p:sp>
        <p:nvSpPr>
          <p:cNvPr id="7" name="Freeform 7"/>
          <p:cNvSpPr/>
          <p:nvPr/>
        </p:nvSpPr>
        <p:spPr>
          <a:xfrm>
            <a:off x="0" y="1138480"/>
            <a:ext cx="9035123" cy="5059669"/>
          </a:xfrm>
          <a:custGeom>
            <a:avLst/>
            <a:gdLst/>
            <a:ahLst/>
            <a:cxnLst/>
            <a:rect l="l" t="t" r="r" b="b"/>
            <a:pathLst>
              <a:path w="9035123" h="5059669">
                <a:moveTo>
                  <a:pt x="0" y="0"/>
                </a:moveTo>
                <a:lnTo>
                  <a:pt x="9035123" y="0"/>
                </a:lnTo>
                <a:lnTo>
                  <a:pt x="9035123" y="5059668"/>
                </a:lnTo>
                <a:lnTo>
                  <a:pt x="0" y="5059668"/>
                </a:lnTo>
                <a:lnTo>
                  <a:pt x="0" y="0"/>
                </a:lnTo>
                <a:close/>
              </a:path>
            </a:pathLst>
          </a:custGeom>
          <a:blipFill>
            <a:blip r:embed="rId6"/>
            <a:stretch>
              <a:fillRect/>
            </a:stretch>
          </a:blipFill>
        </p:spPr>
      </p:sp>
      <p:sp>
        <p:nvSpPr>
          <p:cNvPr id="8" name="TextBox 8"/>
          <p:cNvSpPr txBox="1"/>
          <p:nvPr/>
        </p:nvSpPr>
        <p:spPr>
          <a:xfrm>
            <a:off x="9557494" y="9525385"/>
            <a:ext cx="8730506"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Gagalin"/>
              </a:rPr>
              <a:t>HYDRO INFORMATICS - INDIVIDUAL ASSESSMENT</a:t>
            </a:r>
          </a:p>
        </p:txBody>
      </p:sp>
      <p:sp>
        <p:nvSpPr>
          <p:cNvPr id="9" name="TextBox 9"/>
          <p:cNvSpPr txBox="1"/>
          <p:nvPr/>
        </p:nvSpPr>
        <p:spPr>
          <a:xfrm>
            <a:off x="11082698" y="8608748"/>
            <a:ext cx="6913242" cy="821056"/>
          </a:xfrm>
          <a:prstGeom prst="rect">
            <a:avLst/>
          </a:prstGeom>
        </p:spPr>
        <p:txBody>
          <a:bodyPr lIns="0" tIns="0" rIns="0" bIns="0" rtlCol="0" anchor="t">
            <a:spAutoFit/>
          </a:bodyPr>
          <a:lstStyle/>
          <a:p>
            <a:pPr algn="ctr">
              <a:lnSpc>
                <a:spcPts val="6719"/>
              </a:lnSpc>
              <a:spcBef>
                <a:spcPct val="0"/>
              </a:spcBef>
            </a:pPr>
            <a:r>
              <a:rPr lang="en-US" sz="4799">
                <a:solidFill>
                  <a:srgbClr val="000000"/>
                </a:solidFill>
                <a:latin typeface="Oswald"/>
              </a:rPr>
              <a:t>Gowlapalli Rohit - 2021101113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5854986"/>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grpSp>
        <p:nvGrpSpPr>
          <p:cNvPr id="9" name="Group 9"/>
          <p:cNvGrpSpPr/>
          <p:nvPr/>
        </p:nvGrpSpPr>
        <p:grpSpPr>
          <a:xfrm>
            <a:off x="14362603" y="3706940"/>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11137267" y="3918279"/>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3488629" y="6387742"/>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2034356" y="4867330"/>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4384686" y="7284291"/>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5236577" y="4646967"/>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Freeform 24"/>
          <p:cNvSpPr/>
          <p:nvPr/>
        </p:nvSpPr>
        <p:spPr>
          <a:xfrm>
            <a:off x="12291436" y="5212656"/>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5568444" y="4972170"/>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1663813" y="1725604"/>
            <a:ext cx="9730194"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CONCERNED WATER ISSUES</a:t>
            </a:r>
          </a:p>
        </p:txBody>
      </p:sp>
      <p:grpSp>
        <p:nvGrpSpPr>
          <p:cNvPr id="27" name="Group 27"/>
          <p:cNvGrpSpPr/>
          <p:nvPr/>
        </p:nvGrpSpPr>
        <p:grpSpPr>
          <a:xfrm>
            <a:off x="916860" y="3148979"/>
            <a:ext cx="5689104" cy="275488"/>
            <a:chOff x="0" y="0"/>
            <a:chExt cx="4519796" cy="218865"/>
          </a:xfrm>
        </p:grpSpPr>
        <p:sp>
          <p:nvSpPr>
            <p:cNvPr id="28" name="Freeform 28"/>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9" name="TextBox 29"/>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0" name="Group 30"/>
          <p:cNvGrpSpPr/>
          <p:nvPr/>
        </p:nvGrpSpPr>
        <p:grpSpPr>
          <a:xfrm>
            <a:off x="916860" y="7382708"/>
            <a:ext cx="736150" cy="662821"/>
            <a:chOff x="0" y="0"/>
            <a:chExt cx="193883" cy="174570"/>
          </a:xfrm>
        </p:grpSpPr>
        <p:sp>
          <p:nvSpPr>
            <p:cNvPr id="31" name="Freeform 31"/>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2" name="TextBox 32"/>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grpSp>
        <p:nvGrpSpPr>
          <p:cNvPr id="33" name="Group 33"/>
          <p:cNvGrpSpPr/>
          <p:nvPr/>
        </p:nvGrpSpPr>
        <p:grpSpPr>
          <a:xfrm>
            <a:off x="12085550" y="-131220"/>
            <a:ext cx="9534019" cy="1112295"/>
            <a:chOff x="0" y="0"/>
            <a:chExt cx="1876002" cy="218865"/>
          </a:xfrm>
        </p:grpSpPr>
        <p:sp>
          <p:nvSpPr>
            <p:cNvPr id="34" name="Freeform 3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TextBox 3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AutoShape 36"/>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4694469" y="7594074"/>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TextBox 38"/>
          <p:cNvSpPr txBox="1"/>
          <p:nvPr/>
        </p:nvSpPr>
        <p:spPr>
          <a:xfrm>
            <a:off x="1942890" y="5911989"/>
            <a:ext cx="6927427" cy="671235"/>
          </a:xfrm>
          <a:prstGeom prst="rect">
            <a:avLst/>
          </a:prstGeom>
        </p:spPr>
        <p:txBody>
          <a:bodyPr lIns="0" tIns="0" rIns="0" bIns="0" rtlCol="0" anchor="t">
            <a:spAutoFit/>
          </a:bodyPr>
          <a:lstStyle/>
          <a:p>
            <a:pPr>
              <a:lnSpc>
                <a:spcPts val="4720"/>
              </a:lnSpc>
            </a:pPr>
            <a:r>
              <a:rPr lang="en-US" sz="5900">
                <a:solidFill>
                  <a:srgbClr val="000000"/>
                </a:solidFill>
                <a:latin typeface="Gagalin"/>
              </a:rPr>
              <a:t>RIVER WATER qUALITY</a:t>
            </a:r>
          </a:p>
        </p:txBody>
      </p:sp>
      <p:sp>
        <p:nvSpPr>
          <p:cNvPr id="39" name="TextBox 39"/>
          <p:cNvSpPr txBox="1"/>
          <p:nvPr/>
        </p:nvSpPr>
        <p:spPr>
          <a:xfrm>
            <a:off x="1966049" y="7463732"/>
            <a:ext cx="9006093" cy="671235"/>
          </a:xfrm>
          <a:prstGeom prst="rect">
            <a:avLst/>
          </a:prstGeom>
        </p:spPr>
        <p:txBody>
          <a:bodyPr lIns="0" tIns="0" rIns="0" bIns="0" rtlCol="0" anchor="t">
            <a:spAutoFit/>
          </a:bodyPr>
          <a:lstStyle/>
          <a:p>
            <a:pPr>
              <a:lnSpc>
                <a:spcPts val="4720"/>
              </a:lnSpc>
            </a:pPr>
            <a:r>
              <a:rPr lang="en-US" sz="5900">
                <a:solidFill>
                  <a:srgbClr val="000000"/>
                </a:solidFill>
                <a:latin typeface="Gagalin"/>
              </a:rPr>
              <a:t>Waste water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rot="-5400000">
            <a:off x="13892094" y="6630759"/>
            <a:ext cx="1775418" cy="1553491"/>
            <a:chOff x="0" y="0"/>
            <a:chExt cx="812800" cy="711200"/>
          </a:xfrm>
        </p:grpSpPr>
        <p:sp>
          <p:nvSpPr>
            <p:cNvPr id="16" name="Freeform 1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7" name="TextBox 17"/>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2958126" y="4344986"/>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DATA COLLECTION</a:t>
            </a:r>
          </a:p>
        </p:txBody>
      </p:sp>
      <p:sp>
        <p:nvSpPr>
          <p:cNvPr id="19" name="TextBox 19"/>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6084B">
                <a:alpha val="100000"/>
              </a:srgbClr>
            </a:gs>
            <a:gs pos="100000">
              <a:srgbClr val="206E8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477393" y="-4280319"/>
            <a:ext cx="6809000" cy="6809000"/>
          </a:xfrm>
          <a:custGeom>
            <a:avLst/>
            <a:gdLst/>
            <a:ahLst/>
            <a:cxnLst/>
            <a:rect l="l" t="t" r="r" b="b"/>
            <a:pathLst>
              <a:path w="6809000" h="6809000">
                <a:moveTo>
                  <a:pt x="0" y="0"/>
                </a:moveTo>
                <a:lnTo>
                  <a:pt x="6809000" y="0"/>
                </a:lnTo>
                <a:lnTo>
                  <a:pt x="6809000" y="6809000"/>
                </a:lnTo>
                <a:lnTo>
                  <a:pt x="0" y="680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5835" y="3545614"/>
            <a:ext cx="9134364" cy="1261230"/>
          </a:xfrm>
          <a:custGeom>
            <a:avLst/>
            <a:gdLst/>
            <a:ahLst/>
            <a:cxnLst/>
            <a:rect l="l" t="t" r="r" b="b"/>
            <a:pathLst>
              <a:path w="9134364" h="1261230">
                <a:moveTo>
                  <a:pt x="0" y="0"/>
                </a:moveTo>
                <a:lnTo>
                  <a:pt x="9134364" y="0"/>
                </a:lnTo>
                <a:lnTo>
                  <a:pt x="9134364" y="1261230"/>
                </a:lnTo>
                <a:lnTo>
                  <a:pt x="0" y="1261230"/>
                </a:lnTo>
                <a:lnTo>
                  <a:pt x="0" y="0"/>
                </a:lnTo>
                <a:close/>
              </a:path>
            </a:pathLst>
          </a:custGeom>
          <a:blipFill>
            <a:blip r:embed="rId4"/>
            <a:stretch>
              <a:fillRect/>
            </a:stretch>
          </a:blipFill>
        </p:spPr>
      </p:sp>
      <p:sp>
        <p:nvSpPr>
          <p:cNvPr id="4" name="Freeform 4"/>
          <p:cNvSpPr/>
          <p:nvPr/>
        </p:nvSpPr>
        <p:spPr>
          <a:xfrm>
            <a:off x="275835" y="1080657"/>
            <a:ext cx="13648287" cy="2163910"/>
          </a:xfrm>
          <a:custGeom>
            <a:avLst/>
            <a:gdLst/>
            <a:ahLst/>
            <a:cxnLst/>
            <a:rect l="l" t="t" r="r" b="b"/>
            <a:pathLst>
              <a:path w="13648287" h="2163910">
                <a:moveTo>
                  <a:pt x="0" y="0"/>
                </a:moveTo>
                <a:lnTo>
                  <a:pt x="13648287" y="0"/>
                </a:lnTo>
                <a:lnTo>
                  <a:pt x="13648287" y="2163910"/>
                </a:lnTo>
                <a:lnTo>
                  <a:pt x="0" y="2163910"/>
                </a:lnTo>
                <a:lnTo>
                  <a:pt x="0" y="0"/>
                </a:lnTo>
                <a:close/>
              </a:path>
            </a:pathLst>
          </a:custGeom>
          <a:blipFill>
            <a:blip r:embed="rId5"/>
            <a:stretch>
              <a:fillRect l="-356"/>
            </a:stretch>
          </a:blipFill>
        </p:spPr>
      </p:sp>
      <p:sp>
        <p:nvSpPr>
          <p:cNvPr id="5" name="Freeform 5"/>
          <p:cNvSpPr/>
          <p:nvPr/>
        </p:nvSpPr>
        <p:spPr>
          <a:xfrm>
            <a:off x="11934517" y="3401730"/>
            <a:ext cx="6231387" cy="6680839"/>
          </a:xfrm>
          <a:custGeom>
            <a:avLst/>
            <a:gdLst/>
            <a:ahLst/>
            <a:cxnLst/>
            <a:rect l="l" t="t" r="r" b="b"/>
            <a:pathLst>
              <a:path w="6231387" h="6680839">
                <a:moveTo>
                  <a:pt x="0" y="0"/>
                </a:moveTo>
                <a:lnTo>
                  <a:pt x="6231388" y="0"/>
                </a:lnTo>
                <a:lnTo>
                  <a:pt x="6231388" y="6680839"/>
                </a:lnTo>
                <a:lnTo>
                  <a:pt x="0" y="6680839"/>
                </a:lnTo>
                <a:lnTo>
                  <a:pt x="0" y="0"/>
                </a:lnTo>
                <a:close/>
              </a:path>
            </a:pathLst>
          </a:custGeom>
          <a:blipFill>
            <a:blip r:embed="rId6"/>
            <a:stretch>
              <a:fillRect l="-1585" t="-493" r="-2378" b="-6902"/>
            </a:stretch>
          </a:blipFill>
        </p:spPr>
      </p:sp>
      <p:sp>
        <p:nvSpPr>
          <p:cNvPr id="6" name="Freeform 6"/>
          <p:cNvSpPr/>
          <p:nvPr/>
        </p:nvSpPr>
        <p:spPr>
          <a:xfrm rot="-2601181">
            <a:off x="9078868" y="4423693"/>
            <a:ext cx="1376588" cy="4114800"/>
          </a:xfrm>
          <a:custGeom>
            <a:avLst/>
            <a:gdLst/>
            <a:ahLst/>
            <a:cxnLst/>
            <a:rect l="l" t="t" r="r" b="b"/>
            <a:pathLst>
              <a:path w="1376588" h="4114800">
                <a:moveTo>
                  <a:pt x="0" y="0"/>
                </a:moveTo>
                <a:lnTo>
                  <a:pt x="1376587" y="0"/>
                </a:lnTo>
                <a:lnTo>
                  <a:pt x="137658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75835" y="423708"/>
            <a:ext cx="3493522" cy="499787"/>
          </a:xfrm>
          <a:prstGeom prst="rect">
            <a:avLst/>
          </a:prstGeom>
        </p:spPr>
        <p:txBody>
          <a:bodyPr lIns="0" tIns="0" rIns="0" bIns="0" rtlCol="0" anchor="t">
            <a:spAutoFit/>
          </a:bodyPr>
          <a:lstStyle/>
          <a:p>
            <a:pPr>
              <a:lnSpc>
                <a:spcPts val="3520"/>
              </a:lnSpc>
            </a:pPr>
            <a:r>
              <a:rPr lang="en-US" sz="4400">
                <a:solidFill>
                  <a:srgbClr val="BFE866"/>
                </a:solidFill>
                <a:latin typeface="Gagalin"/>
              </a:rPr>
              <a:t>DATA SOURCES</a:t>
            </a:r>
          </a:p>
        </p:txBody>
      </p:sp>
      <p:sp>
        <p:nvSpPr>
          <p:cNvPr id="8" name="TextBox 8"/>
          <p:cNvSpPr txBox="1"/>
          <p:nvPr/>
        </p:nvSpPr>
        <p:spPr>
          <a:xfrm>
            <a:off x="275835" y="5663181"/>
            <a:ext cx="5650591" cy="405765"/>
          </a:xfrm>
          <a:prstGeom prst="rect">
            <a:avLst/>
          </a:prstGeom>
        </p:spPr>
        <p:txBody>
          <a:bodyPr lIns="0" tIns="0" rIns="0" bIns="0" rtlCol="0" anchor="t">
            <a:spAutoFit/>
          </a:bodyPr>
          <a:lstStyle/>
          <a:p>
            <a:pPr marL="518158" lvl="1" indent="-259079" algn="ctr">
              <a:lnSpc>
                <a:spcPts val="3359"/>
              </a:lnSpc>
              <a:buFont typeface="Arial"/>
              <a:buChar char="•"/>
            </a:pPr>
            <a:r>
              <a:rPr lang="en-US" sz="2399" spc="239">
                <a:solidFill>
                  <a:srgbClr val="BFE866"/>
                </a:solidFill>
                <a:latin typeface="Lato Bold"/>
              </a:rPr>
              <a:t>Dissolved Oxygen (DO) - mg/L</a:t>
            </a:r>
          </a:p>
        </p:txBody>
      </p:sp>
      <p:sp>
        <p:nvSpPr>
          <p:cNvPr id="9" name="TextBox 9"/>
          <p:cNvSpPr txBox="1"/>
          <p:nvPr/>
        </p:nvSpPr>
        <p:spPr>
          <a:xfrm>
            <a:off x="275835" y="9527844"/>
            <a:ext cx="1267640" cy="405765"/>
          </a:xfrm>
          <a:prstGeom prst="rect">
            <a:avLst/>
          </a:prstGeom>
        </p:spPr>
        <p:txBody>
          <a:bodyPr lIns="0" tIns="0" rIns="0" bIns="0" rtlCol="0" anchor="t">
            <a:spAutoFit/>
          </a:bodyPr>
          <a:lstStyle/>
          <a:p>
            <a:pPr marL="518158" lvl="1" indent="-259079" algn="ctr">
              <a:lnSpc>
                <a:spcPts val="3359"/>
              </a:lnSpc>
              <a:buFont typeface="Arial"/>
              <a:buChar char="•"/>
            </a:pPr>
            <a:r>
              <a:rPr lang="en-US" sz="2399" spc="239">
                <a:solidFill>
                  <a:srgbClr val="BFE866"/>
                </a:solidFill>
                <a:latin typeface="Lato Bold"/>
              </a:rPr>
              <a:t>pH</a:t>
            </a:r>
          </a:p>
        </p:txBody>
      </p:sp>
      <p:sp>
        <p:nvSpPr>
          <p:cNvPr id="10" name="TextBox 10"/>
          <p:cNvSpPr txBox="1"/>
          <p:nvPr/>
        </p:nvSpPr>
        <p:spPr>
          <a:xfrm>
            <a:off x="275835" y="6694524"/>
            <a:ext cx="4383129" cy="405765"/>
          </a:xfrm>
          <a:prstGeom prst="rect">
            <a:avLst/>
          </a:prstGeom>
        </p:spPr>
        <p:txBody>
          <a:bodyPr lIns="0" tIns="0" rIns="0" bIns="0" rtlCol="0" anchor="t">
            <a:spAutoFit/>
          </a:bodyPr>
          <a:lstStyle/>
          <a:p>
            <a:pPr marL="518158" lvl="1" indent="-259079" algn="just">
              <a:lnSpc>
                <a:spcPts val="3359"/>
              </a:lnSpc>
              <a:buFont typeface="Arial"/>
              <a:buChar char="•"/>
            </a:pPr>
            <a:r>
              <a:rPr lang="en-US" sz="2399" spc="239">
                <a:solidFill>
                  <a:srgbClr val="BFE866"/>
                </a:solidFill>
                <a:latin typeface="Lato Bold"/>
              </a:rPr>
              <a:t> Conductivity - mS/cm</a:t>
            </a:r>
          </a:p>
        </p:txBody>
      </p:sp>
      <p:sp>
        <p:nvSpPr>
          <p:cNvPr id="11" name="TextBox 11"/>
          <p:cNvSpPr txBox="1"/>
          <p:nvPr/>
        </p:nvSpPr>
        <p:spPr>
          <a:xfrm>
            <a:off x="275835" y="6183247"/>
            <a:ext cx="7418633" cy="405765"/>
          </a:xfrm>
          <a:prstGeom prst="rect">
            <a:avLst/>
          </a:prstGeom>
        </p:spPr>
        <p:txBody>
          <a:bodyPr lIns="0" tIns="0" rIns="0" bIns="0" rtlCol="0" anchor="t">
            <a:spAutoFit/>
          </a:bodyPr>
          <a:lstStyle/>
          <a:p>
            <a:pPr marL="518158" lvl="1" indent="-259079" algn="ctr">
              <a:lnSpc>
                <a:spcPts val="3359"/>
              </a:lnSpc>
              <a:buFont typeface="Arial"/>
              <a:buChar char="•"/>
            </a:pPr>
            <a:r>
              <a:rPr lang="en-US" sz="2399" spc="239">
                <a:solidFill>
                  <a:srgbClr val="BFE866"/>
                </a:solidFill>
                <a:latin typeface="Lato Bold"/>
              </a:rPr>
              <a:t>Biological Oxygen Demand (BOD) - mg/L</a:t>
            </a:r>
          </a:p>
        </p:txBody>
      </p:sp>
      <p:sp>
        <p:nvSpPr>
          <p:cNvPr id="12" name="TextBox 12"/>
          <p:cNvSpPr txBox="1"/>
          <p:nvPr/>
        </p:nvSpPr>
        <p:spPr>
          <a:xfrm>
            <a:off x="283948" y="7276133"/>
            <a:ext cx="5439659" cy="405765"/>
          </a:xfrm>
          <a:prstGeom prst="rect">
            <a:avLst/>
          </a:prstGeom>
        </p:spPr>
        <p:txBody>
          <a:bodyPr lIns="0" tIns="0" rIns="0" bIns="0" rtlCol="0" anchor="t">
            <a:spAutoFit/>
          </a:bodyPr>
          <a:lstStyle/>
          <a:p>
            <a:pPr marL="518158" lvl="1" indent="-259079" algn="ctr">
              <a:lnSpc>
                <a:spcPts val="3359"/>
              </a:lnSpc>
              <a:buFont typeface="Arial"/>
              <a:buChar char="•"/>
            </a:pPr>
            <a:r>
              <a:rPr lang="en-US" sz="2399" spc="239">
                <a:solidFill>
                  <a:srgbClr val="BFE866"/>
                </a:solidFill>
                <a:latin typeface="Lato Bold"/>
              </a:rPr>
              <a:t>Total Coliform - MPN/100ml</a:t>
            </a:r>
          </a:p>
        </p:txBody>
      </p:sp>
      <p:sp>
        <p:nvSpPr>
          <p:cNvPr id="13" name="TextBox 13"/>
          <p:cNvSpPr txBox="1"/>
          <p:nvPr/>
        </p:nvSpPr>
        <p:spPr>
          <a:xfrm>
            <a:off x="275835" y="7824773"/>
            <a:ext cx="3379010"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BFE866"/>
                </a:solidFill>
                <a:latin typeface="Lato Bold"/>
              </a:rPr>
              <a:t> Ammonia - mg/L</a:t>
            </a:r>
          </a:p>
        </p:txBody>
      </p:sp>
      <p:sp>
        <p:nvSpPr>
          <p:cNvPr id="14" name="TextBox 14"/>
          <p:cNvSpPr txBox="1"/>
          <p:nvPr/>
        </p:nvSpPr>
        <p:spPr>
          <a:xfrm>
            <a:off x="283948" y="8401989"/>
            <a:ext cx="3036228"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BFE866"/>
                </a:solidFill>
                <a:latin typeface="Lato Bold"/>
              </a:rPr>
              <a:t> Boron - mg/L</a:t>
            </a:r>
          </a:p>
        </p:txBody>
      </p:sp>
      <p:sp>
        <p:nvSpPr>
          <p:cNvPr id="15" name="TextBox 15"/>
          <p:cNvSpPr txBox="1"/>
          <p:nvPr/>
        </p:nvSpPr>
        <p:spPr>
          <a:xfrm>
            <a:off x="283948" y="8950629"/>
            <a:ext cx="2535280"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BFE866"/>
                </a:solidFill>
                <a:latin typeface="Lato Bold"/>
              </a:rPr>
              <a:t> SAR - mg/L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02030" y="2037921"/>
          <a:ext cx="13484285" cy="6932983"/>
        </p:xfrm>
        <a:graphic>
          <a:graphicData uri="http://schemas.openxmlformats.org/drawingml/2006/table">
            <a:tbl>
              <a:tblPr/>
              <a:tblGrid>
                <a:gridCol w="6654337">
                  <a:extLst>
                    <a:ext uri="{9D8B030D-6E8A-4147-A177-3AD203B41FA5}">
                      <a16:colId xmlns:a16="http://schemas.microsoft.com/office/drawing/2014/main" val="20000"/>
                    </a:ext>
                  </a:extLst>
                </a:gridCol>
                <a:gridCol w="6829948">
                  <a:extLst>
                    <a:ext uri="{9D8B030D-6E8A-4147-A177-3AD203B41FA5}">
                      <a16:colId xmlns:a16="http://schemas.microsoft.com/office/drawing/2014/main" val="20001"/>
                    </a:ext>
                  </a:extLst>
                </a:gridCol>
              </a:tblGrid>
              <a:tr h="1005652">
                <a:tc>
                  <a:txBody>
                    <a:bodyPr/>
                    <a:lstStyle/>
                    <a:p>
                      <a:pPr algn="ctr">
                        <a:lnSpc>
                          <a:spcPts val="3359"/>
                        </a:lnSpc>
                        <a:defRPr/>
                      </a:pPr>
                      <a:r>
                        <a:rPr lang="en-US" sz="2399">
                          <a:solidFill>
                            <a:srgbClr val="000000"/>
                          </a:solidFill>
                          <a:latin typeface="Oswald Bold"/>
                        </a:rPr>
                        <a:t>River Musi at Pillaipalli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U/s of Musi at Gandipet (OsmanSagar Lake)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05652">
                <a:tc>
                  <a:txBody>
                    <a:bodyPr/>
                    <a:lstStyle/>
                    <a:p>
                      <a:pPr algn="ctr">
                        <a:lnSpc>
                          <a:spcPts val="3359"/>
                        </a:lnSpc>
                        <a:defRPr/>
                      </a:pPr>
                      <a:r>
                        <a:rPr lang="en-US" sz="2399">
                          <a:solidFill>
                            <a:srgbClr val="000000"/>
                          </a:solidFill>
                          <a:latin typeface="Oswald Bold"/>
                        </a:rPr>
                        <a:t>River Musi at Rudravelly Bridge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Musi sample at Bapughat Sangam U/s of Musi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27067">
                <a:tc>
                  <a:txBody>
                    <a:bodyPr/>
                    <a:lstStyle/>
                    <a:p>
                      <a:pPr algn="ctr">
                        <a:lnSpc>
                          <a:spcPts val="3359"/>
                        </a:lnSpc>
                        <a:defRPr/>
                      </a:pPr>
                      <a:r>
                        <a:rPr lang="en-US" sz="2399">
                          <a:solidFill>
                            <a:srgbClr val="000000"/>
                          </a:solidFill>
                          <a:latin typeface="Oswald Bold"/>
                        </a:rPr>
                        <a:t>River Musi at Kasaniguda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River Musi at Moosarambagh bridge, Hyderabad</a:t>
                      </a:r>
                      <a:endParaRPr lang="en-US" sz="1100"/>
                    </a:p>
                    <a:p>
                      <a:pPr algn="ctr">
                        <a:lnSpc>
                          <a:spcPts val="335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7067">
                <a:tc>
                  <a:txBody>
                    <a:bodyPr/>
                    <a:lstStyle/>
                    <a:p>
                      <a:pPr algn="ctr">
                        <a:lnSpc>
                          <a:spcPts val="3359"/>
                        </a:lnSpc>
                        <a:defRPr/>
                      </a:pPr>
                      <a:r>
                        <a:rPr lang="en-US" sz="2399">
                          <a:solidFill>
                            <a:srgbClr val="000000"/>
                          </a:solidFill>
                          <a:latin typeface="Oswald Bold"/>
                        </a:rPr>
                        <a:t>Bheemaram Bridge , Nalgonda District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River Musi at Nagole Bridge</a:t>
                      </a:r>
                      <a:endParaRPr lang="en-US" sz="1100"/>
                    </a:p>
                    <a:p>
                      <a:pPr algn="ctr">
                        <a:lnSpc>
                          <a:spcPts val="335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2738">
                <a:tc>
                  <a:txBody>
                    <a:bodyPr/>
                    <a:lstStyle/>
                    <a:p>
                      <a:pPr algn="ctr">
                        <a:lnSpc>
                          <a:spcPts val="3359"/>
                        </a:lnSpc>
                        <a:defRPr/>
                      </a:pPr>
                      <a:r>
                        <a:rPr lang="en-US" sz="2399">
                          <a:solidFill>
                            <a:srgbClr val="000000"/>
                          </a:solidFill>
                          <a:latin typeface="Oswald Bold"/>
                        </a:rPr>
                        <a:t>River Krishna at Wadapally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River Musi at Peerjadiguda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4807">
                <a:tc>
                  <a:txBody>
                    <a:bodyPr/>
                    <a:lstStyle/>
                    <a:p>
                      <a:pPr algn="ctr">
                        <a:lnSpc>
                          <a:spcPts val="3359"/>
                        </a:lnSpc>
                        <a:defRPr/>
                      </a:pPr>
                      <a:r>
                        <a:rPr lang="en-US" sz="2399">
                          <a:solidFill>
                            <a:srgbClr val="000000"/>
                          </a:solidFill>
                          <a:latin typeface="Oswald Bold"/>
                        </a:rPr>
                        <a:t>River Musi at Valigonda Bridge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000000"/>
                          </a:solidFill>
                          <a:latin typeface="Oswald Bold"/>
                        </a:rPr>
                        <a:t>D/s of Musi at Pratapasingaram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682079" y="725013"/>
            <a:ext cx="11526928" cy="654025"/>
          </a:xfrm>
          <a:prstGeom prst="rect">
            <a:avLst/>
          </a:prstGeom>
        </p:spPr>
        <p:txBody>
          <a:bodyPr wrap="square" lIns="0" tIns="0" rIns="0" bIns="0" rtlCol="0" anchor="t">
            <a:spAutoFit/>
          </a:bodyPr>
          <a:lstStyle/>
          <a:p>
            <a:pPr algn="ctr">
              <a:lnSpc>
                <a:spcPts val="5126"/>
              </a:lnSpc>
              <a:spcBef>
                <a:spcPct val="0"/>
              </a:spcBef>
            </a:pPr>
            <a:r>
              <a:rPr lang="en-US" sz="4271" dirty="0">
                <a:solidFill>
                  <a:srgbClr val="000000"/>
                </a:solidFill>
                <a:latin typeface="Oswald Bold Italics"/>
              </a:rPr>
              <a:t> 12 SAMPLING LOCATIONS FOR DATA COLLECTION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7BF3C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691202" y="4344986"/>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ANALYSIS</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9286" y="1288309"/>
            <a:ext cx="9513803" cy="3002882"/>
          </a:xfrm>
          <a:custGeom>
            <a:avLst/>
            <a:gdLst/>
            <a:ahLst/>
            <a:cxnLst/>
            <a:rect l="l" t="t" r="r" b="b"/>
            <a:pathLst>
              <a:path w="9513803" h="3002882">
                <a:moveTo>
                  <a:pt x="0" y="0"/>
                </a:moveTo>
                <a:lnTo>
                  <a:pt x="9513803" y="0"/>
                </a:lnTo>
                <a:lnTo>
                  <a:pt x="9513803" y="3002882"/>
                </a:lnTo>
                <a:lnTo>
                  <a:pt x="0" y="3002882"/>
                </a:lnTo>
                <a:lnTo>
                  <a:pt x="0" y="0"/>
                </a:lnTo>
                <a:close/>
              </a:path>
            </a:pathLst>
          </a:custGeom>
          <a:blipFill>
            <a:blip r:embed="rId2"/>
            <a:stretch>
              <a:fillRect/>
            </a:stretch>
          </a:blipFill>
        </p:spPr>
      </p:sp>
      <p:sp>
        <p:nvSpPr>
          <p:cNvPr id="3" name="Freeform 3"/>
          <p:cNvSpPr/>
          <p:nvPr/>
        </p:nvSpPr>
        <p:spPr>
          <a:xfrm>
            <a:off x="8646776" y="4291191"/>
            <a:ext cx="9042334" cy="5484464"/>
          </a:xfrm>
          <a:custGeom>
            <a:avLst/>
            <a:gdLst/>
            <a:ahLst/>
            <a:cxnLst/>
            <a:rect l="l" t="t" r="r" b="b"/>
            <a:pathLst>
              <a:path w="9042334" h="5484464">
                <a:moveTo>
                  <a:pt x="0" y="0"/>
                </a:moveTo>
                <a:lnTo>
                  <a:pt x="9042334" y="0"/>
                </a:lnTo>
                <a:lnTo>
                  <a:pt x="9042334" y="5484464"/>
                </a:lnTo>
                <a:lnTo>
                  <a:pt x="0" y="5484464"/>
                </a:lnTo>
                <a:lnTo>
                  <a:pt x="0" y="0"/>
                </a:lnTo>
                <a:close/>
              </a:path>
            </a:pathLst>
          </a:custGeom>
          <a:blipFill>
            <a:blip r:embed="rId3"/>
            <a:stretch>
              <a:fillRect/>
            </a:stretch>
          </a:blipFill>
        </p:spPr>
      </p:sp>
      <p:sp>
        <p:nvSpPr>
          <p:cNvPr id="4" name="TextBox 4"/>
          <p:cNvSpPr txBox="1"/>
          <p:nvPr/>
        </p:nvSpPr>
        <p:spPr>
          <a:xfrm>
            <a:off x="639286" y="371475"/>
            <a:ext cx="4553769"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PERMISSIBLE LIMITS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01445"/>
            <a:ext cx="13436321" cy="7284111"/>
          </a:xfrm>
          <a:custGeom>
            <a:avLst/>
            <a:gdLst/>
            <a:ahLst/>
            <a:cxnLst/>
            <a:rect l="l" t="t" r="r" b="b"/>
            <a:pathLst>
              <a:path w="13436321" h="7284111">
                <a:moveTo>
                  <a:pt x="0" y="0"/>
                </a:moveTo>
                <a:lnTo>
                  <a:pt x="13436321" y="0"/>
                </a:lnTo>
                <a:lnTo>
                  <a:pt x="13436321" y="7284110"/>
                </a:lnTo>
                <a:lnTo>
                  <a:pt x="0" y="7284110"/>
                </a:lnTo>
                <a:lnTo>
                  <a:pt x="0" y="0"/>
                </a:lnTo>
                <a:close/>
              </a:path>
            </a:pathLst>
          </a:custGeom>
          <a:blipFill>
            <a:blip r:embed="rId2"/>
            <a:stretch>
              <a:fillRect/>
            </a:stretch>
          </a:blipFill>
        </p:spPr>
      </p:sp>
      <p:sp>
        <p:nvSpPr>
          <p:cNvPr id="3" name="TextBox 3"/>
          <p:cNvSpPr txBox="1"/>
          <p:nvPr/>
        </p:nvSpPr>
        <p:spPr>
          <a:xfrm>
            <a:off x="261212" y="431799"/>
            <a:ext cx="4460602" cy="613411"/>
          </a:xfrm>
          <a:prstGeom prst="rect">
            <a:avLst/>
          </a:prstGeom>
        </p:spPr>
        <p:txBody>
          <a:bodyPr lIns="0" tIns="0" rIns="0" bIns="0" rtlCol="0" anchor="t">
            <a:spAutoFit/>
          </a:bodyPr>
          <a:lstStyle/>
          <a:p>
            <a:pPr algn="ctr">
              <a:lnSpc>
                <a:spcPts val="5039"/>
              </a:lnSpc>
              <a:spcBef>
                <a:spcPct val="0"/>
              </a:spcBef>
            </a:pPr>
            <a:r>
              <a:rPr lang="en-US" sz="3599" spc="359">
                <a:solidFill>
                  <a:srgbClr val="000000"/>
                </a:solidFill>
                <a:latin typeface="Gagalin"/>
              </a:rPr>
              <a:t>DISSOLVED OXYGEN </a:t>
            </a:r>
          </a:p>
        </p:txBody>
      </p:sp>
      <p:sp>
        <p:nvSpPr>
          <p:cNvPr id="4" name="TextBox 4"/>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5" name="TextBox 5"/>
          <p:cNvSpPr txBox="1"/>
          <p:nvPr/>
        </p:nvSpPr>
        <p:spPr>
          <a:xfrm>
            <a:off x="5751827" y="9043352"/>
            <a:ext cx="9901141"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Gandipet - Increasing Trend , p-value: 0.002499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828" y="1028700"/>
            <a:ext cx="13460792" cy="7204553"/>
          </a:xfrm>
          <a:custGeom>
            <a:avLst/>
            <a:gdLst/>
            <a:ahLst/>
            <a:cxnLst/>
            <a:rect l="l" t="t" r="r" b="b"/>
            <a:pathLst>
              <a:path w="13460792" h="7204553">
                <a:moveTo>
                  <a:pt x="0" y="0"/>
                </a:moveTo>
                <a:lnTo>
                  <a:pt x="13460792" y="0"/>
                </a:lnTo>
                <a:lnTo>
                  <a:pt x="13460792" y="7204553"/>
                </a:lnTo>
                <a:lnTo>
                  <a:pt x="0" y="7204553"/>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5751827" y="9043352"/>
            <a:ext cx="7580883"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No significant trends were observed</a:t>
            </a:r>
          </a:p>
        </p:txBody>
      </p:sp>
      <p:sp>
        <p:nvSpPr>
          <p:cNvPr id="5" name="TextBox 5"/>
          <p:cNvSpPr txBox="1"/>
          <p:nvPr/>
        </p:nvSpPr>
        <p:spPr>
          <a:xfrm>
            <a:off x="438894" y="415289"/>
            <a:ext cx="589806" cy="569708"/>
          </a:xfrm>
          <a:prstGeom prst="rect">
            <a:avLst/>
          </a:prstGeom>
        </p:spPr>
        <p:txBody>
          <a:bodyPr wrap="square" lIns="0" tIns="0" rIns="0" bIns="0" rtlCol="0" anchor="t">
            <a:spAutoFit/>
          </a:bodyPr>
          <a:lstStyle/>
          <a:p>
            <a:pPr algn="ctr">
              <a:lnSpc>
                <a:spcPts val="5039"/>
              </a:lnSpc>
              <a:spcBef>
                <a:spcPct val="0"/>
              </a:spcBef>
            </a:pPr>
            <a:r>
              <a:rPr lang="en-US" sz="3550" spc="359" dirty="0">
                <a:solidFill>
                  <a:srgbClr val="000000"/>
                </a:solidFill>
                <a:latin typeface="Gagalin"/>
              </a:rPr>
              <a:t>pH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660" y="1448327"/>
            <a:ext cx="13528789" cy="7149998"/>
          </a:xfrm>
          <a:custGeom>
            <a:avLst/>
            <a:gdLst/>
            <a:ahLst/>
            <a:cxnLst/>
            <a:rect l="l" t="t" r="r" b="b"/>
            <a:pathLst>
              <a:path w="13528789" h="7149998">
                <a:moveTo>
                  <a:pt x="0" y="0"/>
                </a:moveTo>
                <a:lnTo>
                  <a:pt x="13528789" y="0"/>
                </a:lnTo>
                <a:lnTo>
                  <a:pt x="13528789" y="7149998"/>
                </a:lnTo>
                <a:lnTo>
                  <a:pt x="0" y="7149998"/>
                </a:lnTo>
                <a:lnTo>
                  <a:pt x="0" y="0"/>
                </a:lnTo>
                <a:close/>
              </a:path>
            </a:pathLst>
          </a:custGeom>
          <a:blipFill>
            <a:blip r:embed="rId2"/>
            <a:stretch>
              <a:fillRect/>
            </a:stretch>
          </a:blipFill>
        </p:spPr>
      </p:sp>
      <p:sp>
        <p:nvSpPr>
          <p:cNvPr id="3" name="TextBox 3"/>
          <p:cNvSpPr txBox="1"/>
          <p:nvPr/>
        </p:nvSpPr>
        <p:spPr>
          <a:xfrm>
            <a:off x="270737"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28026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5" name="TextBox 5"/>
          <p:cNvSpPr txBox="1"/>
          <p:nvPr/>
        </p:nvSpPr>
        <p:spPr>
          <a:xfrm>
            <a:off x="5751827" y="9043352"/>
            <a:ext cx="7580883"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No significant trends were observed</a:t>
            </a:r>
          </a:p>
        </p:txBody>
      </p:sp>
      <p:sp>
        <p:nvSpPr>
          <p:cNvPr id="6" name="TextBox 6"/>
          <p:cNvSpPr txBox="1"/>
          <p:nvPr/>
        </p:nvSpPr>
        <p:spPr>
          <a:xfrm>
            <a:off x="428660" y="415289"/>
            <a:ext cx="3184624" cy="613411"/>
          </a:xfrm>
          <a:prstGeom prst="rect">
            <a:avLst/>
          </a:prstGeom>
        </p:spPr>
        <p:txBody>
          <a:bodyPr lIns="0" tIns="0" rIns="0" bIns="0" rtlCol="0" anchor="t">
            <a:spAutoFit/>
          </a:bodyPr>
          <a:lstStyle/>
          <a:p>
            <a:pPr algn="ctr">
              <a:lnSpc>
                <a:spcPts val="5039"/>
              </a:lnSpc>
              <a:spcBef>
                <a:spcPct val="0"/>
              </a:spcBef>
            </a:pPr>
            <a:r>
              <a:rPr lang="en-US" sz="3599" spc="359">
                <a:solidFill>
                  <a:srgbClr val="000000"/>
                </a:solidFill>
                <a:latin typeface="Gagalin"/>
              </a:rPr>
              <a:t>CONDUCTiVITY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734" y="1397974"/>
            <a:ext cx="13524724" cy="7267214"/>
          </a:xfrm>
          <a:custGeom>
            <a:avLst/>
            <a:gdLst/>
            <a:ahLst/>
            <a:cxnLst/>
            <a:rect l="l" t="t" r="r" b="b"/>
            <a:pathLst>
              <a:path w="13524724" h="7267214">
                <a:moveTo>
                  <a:pt x="0" y="0"/>
                </a:moveTo>
                <a:lnTo>
                  <a:pt x="13524724" y="0"/>
                </a:lnTo>
                <a:lnTo>
                  <a:pt x="13524724" y="7267214"/>
                </a:lnTo>
                <a:lnTo>
                  <a:pt x="0" y="7267214"/>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0" y="431799"/>
            <a:ext cx="6702938" cy="613411"/>
          </a:xfrm>
          <a:prstGeom prst="rect">
            <a:avLst/>
          </a:prstGeom>
        </p:spPr>
        <p:txBody>
          <a:bodyPr lIns="0" tIns="0" rIns="0" bIns="0" rtlCol="0" anchor="t">
            <a:spAutoFit/>
          </a:bodyPr>
          <a:lstStyle/>
          <a:p>
            <a:pPr algn="ctr">
              <a:lnSpc>
                <a:spcPts val="5039"/>
              </a:lnSpc>
              <a:spcBef>
                <a:spcPct val="0"/>
              </a:spcBef>
            </a:pPr>
            <a:r>
              <a:rPr lang="en-US" sz="3599" spc="359">
                <a:solidFill>
                  <a:srgbClr val="000000"/>
                </a:solidFill>
                <a:latin typeface="Gagalin"/>
              </a:rPr>
              <a:t>biological oxygen demand</a:t>
            </a:r>
          </a:p>
        </p:txBody>
      </p:sp>
      <p:sp>
        <p:nvSpPr>
          <p:cNvPr id="5" name="TextBox 5"/>
          <p:cNvSpPr txBox="1"/>
          <p:nvPr/>
        </p:nvSpPr>
        <p:spPr>
          <a:xfrm>
            <a:off x="5751827" y="9043352"/>
            <a:ext cx="10988254" cy="1407795"/>
          </a:xfrm>
          <a:prstGeom prst="rect">
            <a:avLst/>
          </a:prstGeom>
        </p:spPr>
        <p:txBody>
          <a:bodyPr lIns="0" tIns="0" rIns="0" bIns="0" rtlCol="0" anchor="t">
            <a:spAutoFit/>
          </a:bodyPr>
          <a:lstStyle/>
          <a:p>
            <a:pPr algn="ctr">
              <a:lnSpc>
                <a:spcPts val="3779"/>
              </a:lnSpc>
            </a:pPr>
            <a:r>
              <a:rPr lang="en-US" sz="2699" spc="269">
                <a:solidFill>
                  <a:srgbClr val="000000"/>
                </a:solidFill>
                <a:latin typeface="Open Sauce Bold"/>
              </a:rPr>
              <a:t> Bapughat, Moosarambagh, Peerjadiguda, Pillaipalli </a:t>
            </a:r>
          </a:p>
          <a:p>
            <a:pPr algn="ctr">
              <a:lnSpc>
                <a:spcPts val="3779"/>
              </a:lnSpc>
            </a:pPr>
            <a:r>
              <a:rPr lang="en-US" sz="2699" spc="269">
                <a:solidFill>
                  <a:srgbClr val="000000"/>
                </a:solidFill>
                <a:latin typeface="Open Sauce Bold"/>
              </a:rPr>
              <a:t>Decreasing trends with p-value&lt;0.05</a:t>
            </a:r>
          </a:p>
          <a:p>
            <a:pPr algn="ctr">
              <a:lnSpc>
                <a:spcPts val="3779"/>
              </a:lnSpc>
              <a:spcBef>
                <a:spcPct val="0"/>
              </a:spcBef>
            </a:pPr>
            <a:endParaRPr lang="en-US" sz="2699" spc="269">
              <a:solidFill>
                <a:srgbClr val="000000"/>
              </a:solidFill>
              <a:latin typeface="Open Sauc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FFFFFF"/>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6607430" y="3177560"/>
            <a:ext cx="5790503" cy="603504"/>
          </a:xfrm>
          <a:prstGeom prst="rect">
            <a:avLst/>
          </a:prstGeom>
        </p:spPr>
        <p:txBody>
          <a:bodyPr lIns="0" tIns="0" rIns="0" bIns="0" rtlCol="0" anchor="t">
            <a:spAutoFit/>
          </a:bodyPr>
          <a:lstStyle/>
          <a:p>
            <a:pPr>
              <a:lnSpc>
                <a:spcPts val="4967"/>
              </a:lnSpc>
            </a:pPr>
            <a:r>
              <a:rPr lang="en-US" sz="3599" spc="352">
                <a:solidFill>
                  <a:srgbClr val="FFFFFF"/>
                </a:solidFill>
                <a:latin typeface="Gagalin"/>
              </a:rPr>
              <a:t>WATER-RELATED ISSUE</a:t>
            </a:r>
          </a:p>
        </p:txBody>
      </p:sp>
      <p:sp>
        <p:nvSpPr>
          <p:cNvPr id="16" name="TextBox 16"/>
          <p:cNvSpPr txBox="1"/>
          <p:nvPr/>
        </p:nvSpPr>
        <p:spPr>
          <a:xfrm>
            <a:off x="6607430" y="4936150"/>
            <a:ext cx="3934853" cy="603504"/>
          </a:xfrm>
          <a:prstGeom prst="rect">
            <a:avLst/>
          </a:prstGeom>
        </p:spPr>
        <p:txBody>
          <a:bodyPr lIns="0" tIns="0" rIns="0" bIns="0" rtlCol="0" anchor="t">
            <a:spAutoFit/>
          </a:bodyPr>
          <a:lstStyle/>
          <a:p>
            <a:pPr>
              <a:lnSpc>
                <a:spcPts val="4967"/>
              </a:lnSpc>
            </a:pPr>
            <a:r>
              <a:rPr lang="en-US" sz="3599" spc="352">
                <a:solidFill>
                  <a:srgbClr val="FFFFFF"/>
                </a:solidFill>
                <a:latin typeface="Gagalin"/>
              </a:rPr>
              <a:t>CURRENT STATUS</a:t>
            </a:r>
          </a:p>
        </p:txBody>
      </p:sp>
      <p:sp>
        <p:nvSpPr>
          <p:cNvPr id="17" name="TextBox 17"/>
          <p:cNvSpPr txBox="1"/>
          <p:nvPr/>
        </p:nvSpPr>
        <p:spPr>
          <a:xfrm>
            <a:off x="6607430" y="8260215"/>
            <a:ext cx="2895252" cy="603504"/>
          </a:xfrm>
          <a:prstGeom prst="rect">
            <a:avLst/>
          </a:prstGeom>
        </p:spPr>
        <p:txBody>
          <a:bodyPr lIns="0" tIns="0" rIns="0" bIns="0" rtlCol="0" anchor="t">
            <a:spAutoFit/>
          </a:bodyPr>
          <a:lstStyle/>
          <a:p>
            <a:pPr marL="0" lvl="0" indent="0" algn="l">
              <a:lnSpc>
                <a:spcPts val="4967"/>
              </a:lnSpc>
              <a:spcBef>
                <a:spcPct val="0"/>
              </a:spcBef>
            </a:pPr>
            <a:r>
              <a:rPr lang="en-US" sz="3599" spc="352">
                <a:solidFill>
                  <a:srgbClr val="FFFFFF"/>
                </a:solidFill>
                <a:latin typeface="Gagalin"/>
              </a:rPr>
              <a:t>CHALLENGES</a:t>
            </a:r>
          </a:p>
        </p:txBody>
      </p:sp>
      <p:sp>
        <p:nvSpPr>
          <p:cNvPr id="18" name="TextBox 18"/>
          <p:cNvSpPr txBox="1"/>
          <p:nvPr/>
        </p:nvSpPr>
        <p:spPr>
          <a:xfrm>
            <a:off x="6607430" y="7409922"/>
            <a:ext cx="5005741" cy="603504"/>
          </a:xfrm>
          <a:prstGeom prst="rect">
            <a:avLst/>
          </a:prstGeom>
        </p:spPr>
        <p:txBody>
          <a:bodyPr lIns="0" tIns="0" rIns="0" bIns="0" rtlCol="0" anchor="t">
            <a:spAutoFit/>
          </a:bodyPr>
          <a:lstStyle/>
          <a:p>
            <a:pPr marL="0" lvl="0" indent="0" algn="l">
              <a:lnSpc>
                <a:spcPts val="4967"/>
              </a:lnSpc>
              <a:spcBef>
                <a:spcPct val="0"/>
              </a:spcBef>
            </a:pPr>
            <a:r>
              <a:rPr lang="en-US" sz="3599" spc="352">
                <a:solidFill>
                  <a:srgbClr val="FFFFFF"/>
                </a:solidFill>
                <a:latin typeface="Gagalin"/>
              </a:rPr>
              <a:t>POTENTIAL SOLUTIONS</a:t>
            </a:r>
          </a:p>
        </p:txBody>
      </p:sp>
      <p:sp>
        <p:nvSpPr>
          <p:cNvPr id="19" name="TextBox 19"/>
          <p:cNvSpPr txBox="1"/>
          <p:nvPr/>
        </p:nvSpPr>
        <p:spPr>
          <a:xfrm>
            <a:off x="6607430" y="6529533"/>
            <a:ext cx="2231167" cy="603504"/>
          </a:xfrm>
          <a:prstGeom prst="rect">
            <a:avLst/>
          </a:prstGeom>
        </p:spPr>
        <p:txBody>
          <a:bodyPr lIns="0" tIns="0" rIns="0" bIns="0" rtlCol="0" anchor="t">
            <a:spAutoFit/>
          </a:bodyPr>
          <a:lstStyle/>
          <a:p>
            <a:pPr>
              <a:lnSpc>
                <a:spcPts val="4967"/>
              </a:lnSpc>
            </a:pPr>
            <a:r>
              <a:rPr lang="en-US" sz="3599" spc="352">
                <a:solidFill>
                  <a:srgbClr val="FFFFFF"/>
                </a:solidFill>
                <a:latin typeface="Gagalin"/>
              </a:rPr>
              <a:t>ANALYSIS</a:t>
            </a:r>
          </a:p>
        </p:txBody>
      </p:sp>
      <p:sp>
        <p:nvSpPr>
          <p:cNvPr id="20" name="TextBox 20"/>
          <p:cNvSpPr txBox="1"/>
          <p:nvPr/>
        </p:nvSpPr>
        <p:spPr>
          <a:xfrm>
            <a:off x="6646054" y="4031560"/>
            <a:ext cx="4086818" cy="603504"/>
          </a:xfrm>
          <a:prstGeom prst="rect">
            <a:avLst/>
          </a:prstGeom>
        </p:spPr>
        <p:txBody>
          <a:bodyPr lIns="0" tIns="0" rIns="0" bIns="0" rtlCol="0" anchor="t">
            <a:spAutoFit/>
          </a:bodyPr>
          <a:lstStyle/>
          <a:p>
            <a:pPr>
              <a:lnSpc>
                <a:spcPts val="4967"/>
              </a:lnSpc>
            </a:pPr>
            <a:r>
              <a:rPr lang="en-US" sz="3599" spc="352">
                <a:solidFill>
                  <a:srgbClr val="FFFFFF"/>
                </a:solidFill>
                <a:latin typeface="Gagalin"/>
              </a:rPr>
              <a:t>DATA COLLECTION</a:t>
            </a:r>
          </a:p>
        </p:txBody>
      </p:sp>
      <p:sp>
        <p:nvSpPr>
          <p:cNvPr id="21" name="TextBox 21"/>
          <p:cNvSpPr txBox="1"/>
          <p:nvPr/>
        </p:nvSpPr>
        <p:spPr>
          <a:xfrm>
            <a:off x="6607430" y="5737156"/>
            <a:ext cx="7277321" cy="603504"/>
          </a:xfrm>
          <a:prstGeom prst="rect">
            <a:avLst/>
          </a:prstGeom>
        </p:spPr>
        <p:txBody>
          <a:bodyPr lIns="0" tIns="0" rIns="0" bIns="0" rtlCol="0" anchor="t">
            <a:spAutoFit/>
          </a:bodyPr>
          <a:lstStyle/>
          <a:p>
            <a:pPr>
              <a:lnSpc>
                <a:spcPts val="4967"/>
              </a:lnSpc>
            </a:pPr>
            <a:r>
              <a:rPr lang="en-US" sz="3599" spc="352">
                <a:solidFill>
                  <a:srgbClr val="FFFFFF"/>
                </a:solidFill>
                <a:latin typeface="Gagalin"/>
              </a:rPr>
              <a:t>INTERVIEW WITH STAKEHOLDERS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1212" y="1477210"/>
            <a:ext cx="13326766" cy="7224719"/>
          </a:xfrm>
          <a:custGeom>
            <a:avLst/>
            <a:gdLst/>
            <a:ahLst/>
            <a:cxnLst/>
            <a:rect l="l" t="t" r="r" b="b"/>
            <a:pathLst>
              <a:path w="13326766" h="7224719">
                <a:moveTo>
                  <a:pt x="0" y="0"/>
                </a:moveTo>
                <a:lnTo>
                  <a:pt x="13326767" y="0"/>
                </a:lnTo>
                <a:lnTo>
                  <a:pt x="13326767" y="7224719"/>
                </a:lnTo>
                <a:lnTo>
                  <a:pt x="0" y="7224719"/>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450825" y="547776"/>
            <a:ext cx="2089168" cy="570926"/>
          </a:xfrm>
          <a:prstGeom prst="rect">
            <a:avLst/>
          </a:prstGeom>
        </p:spPr>
        <p:txBody>
          <a:bodyPr wrap="square" lIns="0" tIns="0" rIns="0" bIns="0" rtlCol="0" anchor="t">
            <a:spAutoFit/>
          </a:bodyPr>
          <a:lstStyle/>
          <a:p>
            <a:pPr algn="ctr">
              <a:lnSpc>
                <a:spcPts val="5039"/>
              </a:lnSpc>
              <a:spcBef>
                <a:spcPct val="0"/>
              </a:spcBef>
            </a:pPr>
            <a:r>
              <a:rPr lang="en-US" sz="3599" spc="359" dirty="0">
                <a:solidFill>
                  <a:srgbClr val="000000"/>
                </a:solidFill>
                <a:latin typeface="Gagalin"/>
              </a:rPr>
              <a:t>ammonia</a:t>
            </a:r>
          </a:p>
        </p:txBody>
      </p:sp>
      <p:sp>
        <p:nvSpPr>
          <p:cNvPr id="5" name="TextBox 5"/>
          <p:cNvSpPr txBox="1"/>
          <p:nvPr/>
        </p:nvSpPr>
        <p:spPr>
          <a:xfrm>
            <a:off x="5751827" y="9043352"/>
            <a:ext cx="10988254" cy="1407795"/>
          </a:xfrm>
          <a:prstGeom prst="rect">
            <a:avLst/>
          </a:prstGeom>
        </p:spPr>
        <p:txBody>
          <a:bodyPr lIns="0" tIns="0" rIns="0" bIns="0" rtlCol="0" anchor="t">
            <a:spAutoFit/>
          </a:bodyPr>
          <a:lstStyle/>
          <a:p>
            <a:pPr algn="ctr">
              <a:lnSpc>
                <a:spcPts val="3779"/>
              </a:lnSpc>
            </a:pPr>
            <a:r>
              <a:rPr lang="en-US" sz="2699" spc="269">
                <a:solidFill>
                  <a:srgbClr val="000000"/>
                </a:solidFill>
                <a:latin typeface="Open Sauce Bold"/>
              </a:rPr>
              <a:t> Bapughat, Moosarambagh, Peerjadiguda, Pillaipalli </a:t>
            </a:r>
          </a:p>
          <a:p>
            <a:pPr algn="ctr">
              <a:lnSpc>
                <a:spcPts val="3779"/>
              </a:lnSpc>
            </a:pPr>
            <a:r>
              <a:rPr lang="en-US" sz="2699" spc="269">
                <a:solidFill>
                  <a:srgbClr val="000000"/>
                </a:solidFill>
                <a:latin typeface="Open Sauce Bold"/>
              </a:rPr>
              <a:t>Decreasing trends with p-value&lt;0.05</a:t>
            </a:r>
          </a:p>
          <a:p>
            <a:pPr algn="ctr">
              <a:lnSpc>
                <a:spcPts val="3779"/>
              </a:lnSpc>
              <a:spcBef>
                <a:spcPct val="0"/>
              </a:spcBef>
            </a:pPr>
            <a:endParaRPr lang="en-US" sz="2699" spc="269">
              <a:solidFill>
                <a:srgbClr val="000000"/>
              </a:solidFill>
              <a:latin typeface="Open Sauce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24755"/>
            <a:ext cx="13996419" cy="7397141"/>
          </a:xfrm>
          <a:custGeom>
            <a:avLst/>
            <a:gdLst/>
            <a:ahLst/>
            <a:cxnLst/>
            <a:rect l="l" t="t" r="r" b="b"/>
            <a:pathLst>
              <a:path w="13996419" h="7397141">
                <a:moveTo>
                  <a:pt x="0" y="0"/>
                </a:moveTo>
                <a:lnTo>
                  <a:pt x="13996419" y="0"/>
                </a:lnTo>
                <a:lnTo>
                  <a:pt x="13996419" y="7397142"/>
                </a:lnTo>
                <a:lnTo>
                  <a:pt x="0" y="7397142"/>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522261" y="415289"/>
            <a:ext cx="2153692" cy="613411"/>
          </a:xfrm>
          <a:prstGeom prst="rect">
            <a:avLst/>
          </a:prstGeom>
        </p:spPr>
        <p:txBody>
          <a:bodyPr lIns="0" tIns="0" rIns="0" bIns="0" rtlCol="0" anchor="t">
            <a:spAutoFit/>
          </a:bodyPr>
          <a:lstStyle/>
          <a:p>
            <a:pPr algn="ctr">
              <a:lnSpc>
                <a:spcPts val="5039"/>
              </a:lnSpc>
              <a:spcBef>
                <a:spcPct val="0"/>
              </a:spcBef>
            </a:pPr>
            <a:r>
              <a:rPr lang="en-US" sz="3599" spc="359">
                <a:solidFill>
                  <a:srgbClr val="000000"/>
                </a:solidFill>
                <a:latin typeface="Gagalin"/>
              </a:rPr>
              <a:t>coliform</a:t>
            </a:r>
          </a:p>
        </p:txBody>
      </p:sp>
      <p:sp>
        <p:nvSpPr>
          <p:cNvPr id="5" name="TextBox 5"/>
          <p:cNvSpPr txBox="1"/>
          <p:nvPr/>
        </p:nvSpPr>
        <p:spPr>
          <a:xfrm>
            <a:off x="5646393" y="8970327"/>
            <a:ext cx="10988254" cy="931545"/>
          </a:xfrm>
          <a:prstGeom prst="rect">
            <a:avLst/>
          </a:prstGeom>
        </p:spPr>
        <p:txBody>
          <a:bodyPr lIns="0" tIns="0" rIns="0" bIns="0" rtlCol="0" anchor="t">
            <a:spAutoFit/>
          </a:bodyPr>
          <a:lstStyle/>
          <a:p>
            <a:pPr algn="ctr">
              <a:lnSpc>
                <a:spcPts val="3779"/>
              </a:lnSpc>
            </a:pPr>
            <a:r>
              <a:rPr lang="en-US" sz="2699" spc="269">
                <a:solidFill>
                  <a:srgbClr val="000000"/>
                </a:solidFill>
                <a:latin typeface="Open Sauce Bold"/>
              </a:rPr>
              <a:t>Moosarambagh, Pillaipalli </a:t>
            </a:r>
          </a:p>
          <a:p>
            <a:pPr algn="ctr">
              <a:lnSpc>
                <a:spcPts val="3779"/>
              </a:lnSpc>
              <a:spcBef>
                <a:spcPct val="0"/>
              </a:spcBef>
            </a:pPr>
            <a:r>
              <a:rPr lang="en-US" sz="2699" spc="269">
                <a:solidFill>
                  <a:srgbClr val="000000"/>
                </a:solidFill>
                <a:latin typeface="Open Sauce Bold"/>
              </a:rPr>
              <a:t>Decreasing trends with p-value&lt;0.05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55858"/>
            <a:ext cx="13655937" cy="7308999"/>
          </a:xfrm>
          <a:custGeom>
            <a:avLst/>
            <a:gdLst/>
            <a:ahLst/>
            <a:cxnLst/>
            <a:rect l="l" t="t" r="r" b="b"/>
            <a:pathLst>
              <a:path w="13655937" h="7308999">
                <a:moveTo>
                  <a:pt x="0" y="0"/>
                </a:moveTo>
                <a:lnTo>
                  <a:pt x="13655937" y="0"/>
                </a:lnTo>
                <a:lnTo>
                  <a:pt x="13655937" y="7309000"/>
                </a:lnTo>
                <a:lnTo>
                  <a:pt x="0" y="7309000"/>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551104" y="415289"/>
            <a:ext cx="1446981" cy="613411"/>
          </a:xfrm>
          <a:prstGeom prst="rect">
            <a:avLst/>
          </a:prstGeom>
        </p:spPr>
        <p:txBody>
          <a:bodyPr lIns="0" tIns="0" rIns="0" bIns="0" rtlCol="0" anchor="t">
            <a:spAutoFit/>
          </a:bodyPr>
          <a:lstStyle/>
          <a:p>
            <a:pPr algn="ctr">
              <a:lnSpc>
                <a:spcPts val="5039"/>
              </a:lnSpc>
              <a:spcBef>
                <a:spcPct val="0"/>
              </a:spcBef>
            </a:pPr>
            <a:r>
              <a:rPr lang="en-US" sz="3599" spc="359">
                <a:solidFill>
                  <a:srgbClr val="000000"/>
                </a:solidFill>
                <a:latin typeface="Gagalin"/>
              </a:rPr>
              <a:t>BORON</a:t>
            </a:r>
          </a:p>
        </p:txBody>
      </p:sp>
      <p:sp>
        <p:nvSpPr>
          <p:cNvPr id="5" name="TextBox 5"/>
          <p:cNvSpPr txBox="1"/>
          <p:nvPr/>
        </p:nvSpPr>
        <p:spPr>
          <a:xfrm>
            <a:off x="5751827" y="9043352"/>
            <a:ext cx="10582615"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Kasaniguda - Decreasing Trend , p-value: 0.047604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1722"/>
            <a:ext cx="13620661" cy="7318764"/>
          </a:xfrm>
          <a:custGeom>
            <a:avLst/>
            <a:gdLst/>
            <a:ahLst/>
            <a:cxnLst/>
            <a:rect l="l" t="t" r="r" b="b"/>
            <a:pathLst>
              <a:path w="13620661" h="7318764">
                <a:moveTo>
                  <a:pt x="0" y="0"/>
                </a:moveTo>
                <a:lnTo>
                  <a:pt x="13620661" y="0"/>
                </a:lnTo>
                <a:lnTo>
                  <a:pt x="13620661" y="7318763"/>
                </a:lnTo>
                <a:lnTo>
                  <a:pt x="0" y="7318763"/>
                </a:lnTo>
                <a:lnTo>
                  <a:pt x="0" y="0"/>
                </a:lnTo>
                <a:close/>
              </a:path>
            </a:pathLst>
          </a:custGeom>
          <a:blipFill>
            <a:blip r:embed="rId2"/>
            <a:stretch>
              <a:fillRect/>
            </a:stretch>
          </a:blipFill>
        </p:spPr>
      </p:sp>
      <p:sp>
        <p:nvSpPr>
          <p:cNvPr id="3" name="TextBox 3"/>
          <p:cNvSpPr txBox="1"/>
          <p:nvPr/>
        </p:nvSpPr>
        <p:spPr>
          <a:xfrm>
            <a:off x="261212" y="8960802"/>
            <a:ext cx="5385180" cy="537846"/>
          </a:xfrm>
          <a:prstGeom prst="rect">
            <a:avLst/>
          </a:prstGeom>
        </p:spPr>
        <p:txBody>
          <a:bodyPr lIns="0" tIns="0" rIns="0" bIns="0" rtlCol="0" anchor="t">
            <a:spAutoFit/>
          </a:bodyPr>
          <a:lstStyle/>
          <a:p>
            <a:pPr algn="ctr">
              <a:lnSpc>
                <a:spcPts val="4479"/>
              </a:lnSpc>
              <a:spcBef>
                <a:spcPct val="0"/>
              </a:spcBef>
            </a:pPr>
            <a:r>
              <a:rPr lang="en-US" sz="3199" spc="319">
                <a:solidFill>
                  <a:srgbClr val="000000"/>
                </a:solidFill>
                <a:latin typeface="Oswald Bold"/>
              </a:rPr>
              <a:t>Mann-Kendall Trend Test:</a:t>
            </a:r>
          </a:p>
        </p:txBody>
      </p:sp>
      <p:sp>
        <p:nvSpPr>
          <p:cNvPr id="4" name="TextBox 4"/>
          <p:cNvSpPr txBox="1"/>
          <p:nvPr/>
        </p:nvSpPr>
        <p:spPr>
          <a:xfrm>
            <a:off x="113193" y="-753"/>
            <a:ext cx="1296624" cy="570926"/>
          </a:xfrm>
          <a:prstGeom prst="rect">
            <a:avLst/>
          </a:prstGeom>
        </p:spPr>
        <p:txBody>
          <a:bodyPr wrap="square" lIns="0" tIns="0" rIns="0" bIns="0" rtlCol="0" anchor="t">
            <a:spAutoFit/>
          </a:bodyPr>
          <a:lstStyle/>
          <a:p>
            <a:pPr algn="ctr">
              <a:lnSpc>
                <a:spcPts val="5039"/>
              </a:lnSpc>
              <a:spcBef>
                <a:spcPct val="0"/>
              </a:spcBef>
            </a:pPr>
            <a:r>
              <a:rPr lang="en-US" sz="3599" spc="359">
                <a:solidFill>
                  <a:srgbClr val="000000"/>
                </a:solidFill>
                <a:latin typeface="Gagalin"/>
              </a:rPr>
              <a:t>sar</a:t>
            </a:r>
          </a:p>
        </p:txBody>
      </p:sp>
      <p:sp>
        <p:nvSpPr>
          <p:cNvPr id="5" name="TextBox 5"/>
          <p:cNvSpPr txBox="1"/>
          <p:nvPr/>
        </p:nvSpPr>
        <p:spPr>
          <a:xfrm>
            <a:off x="5768053" y="8528367"/>
            <a:ext cx="9550667"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 Bapughat, Moosarambagh : Decreasing trends </a:t>
            </a:r>
          </a:p>
        </p:txBody>
      </p:sp>
      <p:sp>
        <p:nvSpPr>
          <p:cNvPr id="6" name="TextBox 6"/>
          <p:cNvSpPr txBox="1"/>
          <p:nvPr/>
        </p:nvSpPr>
        <p:spPr>
          <a:xfrm>
            <a:off x="6303497" y="9043352"/>
            <a:ext cx="8901644" cy="455295"/>
          </a:xfrm>
          <a:prstGeom prst="rect">
            <a:avLst/>
          </a:prstGeom>
        </p:spPr>
        <p:txBody>
          <a:bodyPr lIns="0" tIns="0" rIns="0" bIns="0" rtlCol="0" anchor="t">
            <a:spAutoFit/>
          </a:bodyPr>
          <a:lstStyle/>
          <a:p>
            <a:pPr algn="ctr">
              <a:lnSpc>
                <a:spcPts val="3779"/>
              </a:lnSpc>
              <a:spcBef>
                <a:spcPct val="0"/>
              </a:spcBef>
            </a:pPr>
            <a:r>
              <a:rPr lang="en-US" sz="2699" spc="269">
                <a:solidFill>
                  <a:srgbClr val="000000"/>
                </a:solidFill>
                <a:latin typeface="Open Sauce Bold"/>
              </a:rPr>
              <a:t> Kasaniguda, Wadapally : Increasing trends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99973" y="599347"/>
            <a:ext cx="14288054" cy="9493405"/>
          </a:xfrm>
          <a:custGeom>
            <a:avLst/>
            <a:gdLst/>
            <a:ahLst/>
            <a:cxnLst/>
            <a:rect l="l" t="t" r="r" b="b"/>
            <a:pathLst>
              <a:path w="14288054" h="9493405">
                <a:moveTo>
                  <a:pt x="0" y="0"/>
                </a:moveTo>
                <a:lnTo>
                  <a:pt x="14288054" y="0"/>
                </a:lnTo>
                <a:lnTo>
                  <a:pt x="14288054" y="9493406"/>
                </a:lnTo>
                <a:lnTo>
                  <a:pt x="0" y="9493406"/>
                </a:lnTo>
                <a:lnTo>
                  <a:pt x="0" y="0"/>
                </a:lnTo>
                <a:close/>
              </a:path>
            </a:pathLst>
          </a:custGeom>
          <a:blipFill>
            <a:blip r:embed="rId2"/>
            <a:stretch>
              <a:fillRect/>
            </a:stretch>
          </a:blipFill>
        </p:spPr>
      </p:sp>
      <p:sp>
        <p:nvSpPr>
          <p:cNvPr id="3" name="TextBox 3"/>
          <p:cNvSpPr txBox="1"/>
          <p:nvPr/>
        </p:nvSpPr>
        <p:spPr>
          <a:xfrm>
            <a:off x="985540" y="96229"/>
            <a:ext cx="16316920" cy="405765"/>
          </a:xfrm>
          <a:prstGeom prst="rect">
            <a:avLst/>
          </a:prstGeom>
        </p:spPr>
        <p:txBody>
          <a:bodyPr lIns="0" tIns="0" rIns="0" bIns="0" rtlCol="0" anchor="t">
            <a:spAutoFit/>
          </a:bodyPr>
          <a:lstStyle/>
          <a:p>
            <a:pPr algn="ctr">
              <a:lnSpc>
                <a:spcPts val="3359"/>
              </a:lnSpc>
              <a:spcBef>
                <a:spcPct val="0"/>
              </a:spcBef>
            </a:pPr>
            <a:r>
              <a:rPr lang="en-US" sz="2399" spc="239">
                <a:solidFill>
                  <a:srgbClr val="7BF3C1"/>
                </a:solidFill>
                <a:latin typeface="Gagalin"/>
              </a:rPr>
              <a:t>Surface water quality with permissible limits of US-EPA (1992) standards for wastewater reuse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99050" y="599347"/>
            <a:ext cx="14289900" cy="9501008"/>
          </a:xfrm>
          <a:custGeom>
            <a:avLst/>
            <a:gdLst/>
            <a:ahLst/>
            <a:cxnLst/>
            <a:rect l="l" t="t" r="r" b="b"/>
            <a:pathLst>
              <a:path w="14289900" h="9501008">
                <a:moveTo>
                  <a:pt x="0" y="0"/>
                </a:moveTo>
                <a:lnTo>
                  <a:pt x="14289900" y="0"/>
                </a:lnTo>
                <a:lnTo>
                  <a:pt x="14289900" y="9501008"/>
                </a:lnTo>
                <a:lnTo>
                  <a:pt x="0" y="9501008"/>
                </a:lnTo>
                <a:lnTo>
                  <a:pt x="0" y="0"/>
                </a:lnTo>
                <a:close/>
              </a:path>
            </a:pathLst>
          </a:custGeom>
          <a:blipFill>
            <a:blip r:embed="rId2"/>
            <a:stretch>
              <a:fillRect/>
            </a:stretch>
          </a:blipFill>
        </p:spPr>
      </p:sp>
      <p:sp>
        <p:nvSpPr>
          <p:cNvPr id="3" name="TextBox 3"/>
          <p:cNvSpPr txBox="1"/>
          <p:nvPr/>
        </p:nvSpPr>
        <p:spPr>
          <a:xfrm>
            <a:off x="985540" y="63778"/>
            <a:ext cx="16316920" cy="405765"/>
          </a:xfrm>
          <a:prstGeom prst="rect">
            <a:avLst/>
          </a:prstGeom>
        </p:spPr>
        <p:txBody>
          <a:bodyPr lIns="0" tIns="0" rIns="0" bIns="0" rtlCol="0" anchor="t">
            <a:spAutoFit/>
          </a:bodyPr>
          <a:lstStyle/>
          <a:p>
            <a:pPr algn="ctr">
              <a:lnSpc>
                <a:spcPts val="3359"/>
              </a:lnSpc>
              <a:spcBef>
                <a:spcPct val="0"/>
              </a:spcBef>
            </a:pPr>
            <a:r>
              <a:rPr lang="en-US" sz="2399" spc="239">
                <a:solidFill>
                  <a:srgbClr val="7BF3C1"/>
                </a:solidFill>
                <a:latin typeface="Gagalin"/>
              </a:rPr>
              <a:t>Surface water quality with permissible limits of US-EPA (1992) standards for wastewater reuse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672847" y="4995363"/>
            <a:ext cx="14382347" cy="4490096"/>
          </a:xfrm>
          <a:custGeom>
            <a:avLst/>
            <a:gdLst/>
            <a:ahLst/>
            <a:cxnLst/>
            <a:rect l="l" t="t" r="r" b="b"/>
            <a:pathLst>
              <a:path w="14382347" h="4490096">
                <a:moveTo>
                  <a:pt x="0" y="0"/>
                </a:moveTo>
                <a:lnTo>
                  <a:pt x="14382347" y="0"/>
                </a:lnTo>
                <a:lnTo>
                  <a:pt x="14382347" y="4490095"/>
                </a:lnTo>
                <a:lnTo>
                  <a:pt x="0" y="4490095"/>
                </a:lnTo>
                <a:lnTo>
                  <a:pt x="0" y="0"/>
                </a:lnTo>
                <a:close/>
              </a:path>
            </a:pathLst>
          </a:custGeom>
          <a:blipFill>
            <a:blip r:embed="rId2"/>
            <a:stretch>
              <a:fillRect l="-10980"/>
            </a:stretch>
          </a:blipFill>
        </p:spPr>
      </p:sp>
      <p:sp>
        <p:nvSpPr>
          <p:cNvPr id="3" name="TextBox 3"/>
          <p:cNvSpPr txBox="1"/>
          <p:nvPr/>
        </p:nvSpPr>
        <p:spPr>
          <a:xfrm>
            <a:off x="162256" y="158114"/>
            <a:ext cx="14734599" cy="1226823"/>
          </a:xfrm>
          <a:prstGeom prst="rect">
            <a:avLst/>
          </a:prstGeom>
        </p:spPr>
        <p:txBody>
          <a:bodyPr lIns="0" tIns="0" rIns="0" bIns="0" rtlCol="0" anchor="t">
            <a:spAutoFit/>
          </a:bodyPr>
          <a:lstStyle/>
          <a:p>
            <a:pPr algn="ctr">
              <a:lnSpc>
                <a:spcPts val="10079"/>
              </a:lnSpc>
              <a:spcBef>
                <a:spcPct val="0"/>
              </a:spcBef>
            </a:pPr>
            <a:r>
              <a:rPr lang="en-US" sz="7199" spc="719">
                <a:solidFill>
                  <a:srgbClr val="000000"/>
                </a:solidFill>
                <a:latin typeface="Gagalin"/>
              </a:rPr>
              <a:t>MULTIPLE REGRESSION ANALYSIS</a:t>
            </a:r>
          </a:p>
        </p:txBody>
      </p:sp>
      <p:sp>
        <p:nvSpPr>
          <p:cNvPr id="4" name="TextBox 4"/>
          <p:cNvSpPr txBox="1"/>
          <p:nvPr/>
        </p:nvSpPr>
        <p:spPr>
          <a:xfrm>
            <a:off x="468741" y="1805305"/>
            <a:ext cx="17033943" cy="2501264"/>
          </a:xfrm>
          <a:prstGeom prst="rect">
            <a:avLst/>
          </a:prstGeom>
        </p:spPr>
        <p:txBody>
          <a:bodyPr lIns="0" tIns="0" rIns="0" bIns="0" rtlCol="0" anchor="t">
            <a:spAutoFit/>
          </a:bodyPr>
          <a:lstStyle/>
          <a:p>
            <a:pPr marL="518165" lvl="1" indent="-259082">
              <a:lnSpc>
                <a:spcPts val="3360"/>
              </a:lnSpc>
              <a:buFont typeface="Arial"/>
              <a:buChar char="•"/>
            </a:pPr>
            <a:r>
              <a:rPr lang="en-US" sz="2400" spc="240">
                <a:solidFill>
                  <a:srgbClr val="000000"/>
                </a:solidFill>
                <a:latin typeface="Gagalin"/>
              </a:rPr>
              <a:t>Four MLR models are developed to predict Sodium Adsorption Ratio (SAR), Electrical Conductivity (EC), Biological Oxygen Demand (BOD) and Dissolved Oxygen (DO). </a:t>
            </a:r>
          </a:p>
          <a:p>
            <a:pPr>
              <a:lnSpc>
                <a:spcPts val="3360"/>
              </a:lnSpc>
            </a:pPr>
            <a:endParaRPr lang="en-US" sz="2400" spc="240">
              <a:solidFill>
                <a:srgbClr val="000000"/>
              </a:solidFill>
              <a:latin typeface="Gagalin"/>
            </a:endParaRPr>
          </a:p>
          <a:p>
            <a:pPr marL="518165" lvl="1" indent="-259082">
              <a:lnSpc>
                <a:spcPts val="3360"/>
              </a:lnSpc>
              <a:buFont typeface="Arial"/>
              <a:buChar char="•"/>
            </a:pPr>
            <a:r>
              <a:rPr lang="en-US" sz="2400" spc="240">
                <a:solidFill>
                  <a:srgbClr val="000000"/>
                </a:solidFill>
                <a:latin typeface="Gagalin"/>
              </a:rPr>
              <a:t>F-tests and t-tests are carried out to measure the goodness of fit of the MLR models developed. F-test determines the significant relation between the dependent variable and the independent variables.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692889" y="1989322"/>
            <a:ext cx="4426472" cy="1741219"/>
          </a:xfrm>
          <a:custGeom>
            <a:avLst/>
            <a:gdLst/>
            <a:ahLst/>
            <a:cxnLst/>
            <a:rect l="l" t="t" r="r" b="b"/>
            <a:pathLst>
              <a:path w="4426472" h="1741219">
                <a:moveTo>
                  <a:pt x="0" y="0"/>
                </a:moveTo>
                <a:lnTo>
                  <a:pt x="4426472" y="0"/>
                </a:lnTo>
                <a:lnTo>
                  <a:pt x="4426472" y="1741218"/>
                </a:lnTo>
                <a:lnTo>
                  <a:pt x="0" y="1741218"/>
                </a:lnTo>
                <a:lnTo>
                  <a:pt x="0" y="0"/>
                </a:lnTo>
                <a:close/>
              </a:path>
            </a:pathLst>
          </a:custGeom>
          <a:blipFill>
            <a:blip r:embed="rId2"/>
            <a:stretch>
              <a:fillRect/>
            </a:stretch>
          </a:blipFill>
        </p:spPr>
      </p:sp>
      <p:sp>
        <p:nvSpPr>
          <p:cNvPr id="3" name="Freeform 3"/>
          <p:cNvSpPr/>
          <p:nvPr/>
        </p:nvSpPr>
        <p:spPr>
          <a:xfrm>
            <a:off x="5274675" y="1989322"/>
            <a:ext cx="12087106" cy="1653319"/>
          </a:xfrm>
          <a:custGeom>
            <a:avLst/>
            <a:gdLst/>
            <a:ahLst/>
            <a:cxnLst/>
            <a:rect l="l" t="t" r="r" b="b"/>
            <a:pathLst>
              <a:path w="12087106" h="1653319">
                <a:moveTo>
                  <a:pt x="0" y="0"/>
                </a:moveTo>
                <a:lnTo>
                  <a:pt x="12087105" y="0"/>
                </a:lnTo>
                <a:lnTo>
                  <a:pt x="12087105" y="1653319"/>
                </a:lnTo>
                <a:lnTo>
                  <a:pt x="0" y="1653319"/>
                </a:lnTo>
                <a:lnTo>
                  <a:pt x="0" y="0"/>
                </a:lnTo>
                <a:close/>
              </a:path>
            </a:pathLst>
          </a:custGeom>
          <a:blipFill>
            <a:blip r:embed="rId3"/>
            <a:stretch>
              <a:fillRect/>
            </a:stretch>
          </a:blipFill>
        </p:spPr>
      </p:sp>
      <p:sp>
        <p:nvSpPr>
          <p:cNvPr id="4" name="Freeform 4"/>
          <p:cNvSpPr/>
          <p:nvPr/>
        </p:nvSpPr>
        <p:spPr>
          <a:xfrm>
            <a:off x="8895388" y="3843535"/>
            <a:ext cx="8363912" cy="4528846"/>
          </a:xfrm>
          <a:custGeom>
            <a:avLst/>
            <a:gdLst/>
            <a:ahLst/>
            <a:cxnLst/>
            <a:rect l="l" t="t" r="r" b="b"/>
            <a:pathLst>
              <a:path w="8363912" h="4528846">
                <a:moveTo>
                  <a:pt x="0" y="0"/>
                </a:moveTo>
                <a:lnTo>
                  <a:pt x="8363912" y="0"/>
                </a:lnTo>
                <a:lnTo>
                  <a:pt x="8363912" y="4528847"/>
                </a:lnTo>
                <a:lnTo>
                  <a:pt x="0" y="4528847"/>
                </a:lnTo>
                <a:lnTo>
                  <a:pt x="0" y="0"/>
                </a:lnTo>
                <a:close/>
              </a:path>
            </a:pathLst>
          </a:custGeom>
          <a:blipFill>
            <a:blip r:embed="rId4"/>
            <a:stretch>
              <a:fillRect/>
            </a:stretch>
          </a:blipFill>
        </p:spPr>
      </p:sp>
      <p:sp>
        <p:nvSpPr>
          <p:cNvPr id="5" name="Freeform 5"/>
          <p:cNvSpPr/>
          <p:nvPr/>
        </p:nvSpPr>
        <p:spPr>
          <a:xfrm>
            <a:off x="692889" y="4141026"/>
            <a:ext cx="7633112" cy="1966933"/>
          </a:xfrm>
          <a:custGeom>
            <a:avLst/>
            <a:gdLst/>
            <a:ahLst/>
            <a:cxnLst/>
            <a:rect l="l" t="t" r="r" b="b"/>
            <a:pathLst>
              <a:path w="7633112" h="1966933">
                <a:moveTo>
                  <a:pt x="0" y="0"/>
                </a:moveTo>
                <a:lnTo>
                  <a:pt x="7633112" y="0"/>
                </a:lnTo>
                <a:lnTo>
                  <a:pt x="7633112" y="1966933"/>
                </a:lnTo>
                <a:lnTo>
                  <a:pt x="0" y="1966933"/>
                </a:lnTo>
                <a:lnTo>
                  <a:pt x="0" y="0"/>
                </a:lnTo>
                <a:close/>
              </a:path>
            </a:pathLst>
          </a:custGeom>
          <a:blipFill>
            <a:blip r:embed="rId5"/>
            <a:stretch>
              <a:fillRect t="-3299"/>
            </a:stretch>
          </a:blipFill>
        </p:spPr>
      </p:sp>
      <p:sp>
        <p:nvSpPr>
          <p:cNvPr id="6" name="Freeform 6"/>
          <p:cNvSpPr/>
          <p:nvPr/>
        </p:nvSpPr>
        <p:spPr>
          <a:xfrm>
            <a:off x="470542" y="8486682"/>
            <a:ext cx="9486077" cy="1600909"/>
          </a:xfrm>
          <a:custGeom>
            <a:avLst/>
            <a:gdLst/>
            <a:ahLst/>
            <a:cxnLst/>
            <a:rect l="l" t="t" r="r" b="b"/>
            <a:pathLst>
              <a:path w="9486077" h="1600909">
                <a:moveTo>
                  <a:pt x="0" y="0"/>
                </a:moveTo>
                <a:lnTo>
                  <a:pt x="9486077" y="0"/>
                </a:lnTo>
                <a:lnTo>
                  <a:pt x="9486077" y="1600909"/>
                </a:lnTo>
                <a:lnTo>
                  <a:pt x="0" y="1600909"/>
                </a:lnTo>
                <a:lnTo>
                  <a:pt x="0" y="0"/>
                </a:lnTo>
                <a:close/>
              </a:path>
            </a:pathLst>
          </a:custGeom>
          <a:blipFill>
            <a:blip r:embed="rId6"/>
            <a:stretch>
              <a:fillRect t="-3602" b="-5550"/>
            </a:stretch>
          </a:blipFill>
        </p:spPr>
      </p:sp>
      <p:sp>
        <p:nvSpPr>
          <p:cNvPr id="7" name="Freeform 7"/>
          <p:cNvSpPr/>
          <p:nvPr/>
        </p:nvSpPr>
        <p:spPr>
          <a:xfrm>
            <a:off x="692889" y="6320823"/>
            <a:ext cx="7107623" cy="1952996"/>
          </a:xfrm>
          <a:custGeom>
            <a:avLst/>
            <a:gdLst/>
            <a:ahLst/>
            <a:cxnLst/>
            <a:rect l="l" t="t" r="r" b="b"/>
            <a:pathLst>
              <a:path w="7107623" h="1952996">
                <a:moveTo>
                  <a:pt x="0" y="0"/>
                </a:moveTo>
                <a:lnTo>
                  <a:pt x="7107623" y="0"/>
                </a:lnTo>
                <a:lnTo>
                  <a:pt x="7107623" y="1952995"/>
                </a:lnTo>
                <a:lnTo>
                  <a:pt x="0" y="1952995"/>
                </a:lnTo>
                <a:lnTo>
                  <a:pt x="0" y="0"/>
                </a:lnTo>
                <a:close/>
              </a:path>
            </a:pathLst>
          </a:custGeom>
          <a:blipFill>
            <a:blip r:embed="rId7"/>
            <a:stretch>
              <a:fillRect/>
            </a:stretch>
          </a:blipFill>
        </p:spPr>
      </p:sp>
      <p:sp>
        <p:nvSpPr>
          <p:cNvPr id="8" name="TextBox 8"/>
          <p:cNvSpPr txBox="1"/>
          <p:nvPr/>
        </p:nvSpPr>
        <p:spPr>
          <a:xfrm>
            <a:off x="470542" y="115146"/>
            <a:ext cx="12917687" cy="71247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Gagalin"/>
              </a:rPr>
              <a:t>Prediction of Sodium adsorption Ratio (SAR)</a:t>
            </a:r>
          </a:p>
        </p:txBody>
      </p:sp>
      <p:sp>
        <p:nvSpPr>
          <p:cNvPr id="9" name="TextBox 9"/>
          <p:cNvSpPr txBox="1"/>
          <p:nvPr/>
        </p:nvSpPr>
        <p:spPr>
          <a:xfrm>
            <a:off x="7550869" y="1130974"/>
            <a:ext cx="9708431" cy="497841"/>
          </a:xfrm>
          <a:prstGeom prst="rect">
            <a:avLst/>
          </a:prstGeom>
        </p:spPr>
        <p:txBody>
          <a:bodyPr lIns="0" tIns="0" rIns="0" bIns="0" rtlCol="0" anchor="t">
            <a:spAutoFit/>
          </a:bodyPr>
          <a:lstStyle/>
          <a:p>
            <a:pPr algn="ctr">
              <a:lnSpc>
                <a:spcPts val="4059"/>
              </a:lnSpc>
              <a:spcBef>
                <a:spcPct val="0"/>
              </a:spcBef>
            </a:pPr>
            <a:r>
              <a:rPr lang="en-US" sz="2899" spc="289">
                <a:solidFill>
                  <a:srgbClr val="000000"/>
                </a:solidFill>
                <a:latin typeface="Oswald Bold"/>
              </a:rPr>
              <a:t>SAR = 0.002 EC - 2.98 B + 3.28 NH3 - 1.35 pH + 9.59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9144000" y="3730540"/>
            <a:ext cx="8362508" cy="4695726"/>
          </a:xfrm>
          <a:custGeom>
            <a:avLst/>
            <a:gdLst/>
            <a:ahLst/>
            <a:cxnLst/>
            <a:rect l="l" t="t" r="r" b="b"/>
            <a:pathLst>
              <a:path w="8362508" h="4695726">
                <a:moveTo>
                  <a:pt x="0" y="0"/>
                </a:moveTo>
                <a:lnTo>
                  <a:pt x="8362508" y="0"/>
                </a:lnTo>
                <a:lnTo>
                  <a:pt x="8362508" y="4695727"/>
                </a:lnTo>
                <a:lnTo>
                  <a:pt x="0" y="4695727"/>
                </a:lnTo>
                <a:lnTo>
                  <a:pt x="0" y="0"/>
                </a:lnTo>
                <a:close/>
              </a:path>
            </a:pathLst>
          </a:custGeom>
          <a:blipFill>
            <a:blip r:embed="rId2"/>
            <a:stretch>
              <a:fillRect/>
            </a:stretch>
          </a:blipFill>
        </p:spPr>
      </p:sp>
      <p:sp>
        <p:nvSpPr>
          <p:cNvPr id="3" name="Freeform 3"/>
          <p:cNvSpPr/>
          <p:nvPr/>
        </p:nvSpPr>
        <p:spPr>
          <a:xfrm>
            <a:off x="322270" y="1875770"/>
            <a:ext cx="6017309" cy="1364390"/>
          </a:xfrm>
          <a:custGeom>
            <a:avLst/>
            <a:gdLst/>
            <a:ahLst/>
            <a:cxnLst/>
            <a:rect l="l" t="t" r="r" b="b"/>
            <a:pathLst>
              <a:path w="6017309" h="1364390">
                <a:moveTo>
                  <a:pt x="0" y="0"/>
                </a:moveTo>
                <a:lnTo>
                  <a:pt x="6017309" y="0"/>
                </a:lnTo>
                <a:lnTo>
                  <a:pt x="6017309" y="1364390"/>
                </a:lnTo>
                <a:lnTo>
                  <a:pt x="0" y="1364390"/>
                </a:lnTo>
                <a:lnTo>
                  <a:pt x="0" y="0"/>
                </a:lnTo>
                <a:close/>
              </a:path>
            </a:pathLst>
          </a:custGeom>
          <a:blipFill>
            <a:blip r:embed="rId3"/>
            <a:stretch>
              <a:fillRect/>
            </a:stretch>
          </a:blipFill>
        </p:spPr>
      </p:sp>
      <p:sp>
        <p:nvSpPr>
          <p:cNvPr id="4" name="Freeform 4"/>
          <p:cNvSpPr/>
          <p:nvPr/>
        </p:nvSpPr>
        <p:spPr>
          <a:xfrm>
            <a:off x="6549937" y="1693139"/>
            <a:ext cx="11423288" cy="1745877"/>
          </a:xfrm>
          <a:custGeom>
            <a:avLst/>
            <a:gdLst/>
            <a:ahLst/>
            <a:cxnLst/>
            <a:rect l="l" t="t" r="r" b="b"/>
            <a:pathLst>
              <a:path w="11423288" h="1745877">
                <a:moveTo>
                  <a:pt x="0" y="0"/>
                </a:moveTo>
                <a:lnTo>
                  <a:pt x="11423288" y="0"/>
                </a:lnTo>
                <a:lnTo>
                  <a:pt x="11423288" y="1745877"/>
                </a:lnTo>
                <a:lnTo>
                  <a:pt x="0" y="1745877"/>
                </a:lnTo>
                <a:lnTo>
                  <a:pt x="0" y="0"/>
                </a:lnTo>
                <a:close/>
              </a:path>
            </a:pathLst>
          </a:custGeom>
          <a:blipFill>
            <a:blip r:embed="rId4"/>
            <a:stretch>
              <a:fillRect t="-929"/>
            </a:stretch>
          </a:blipFill>
        </p:spPr>
      </p:sp>
      <p:sp>
        <p:nvSpPr>
          <p:cNvPr id="5" name="Freeform 5"/>
          <p:cNvSpPr/>
          <p:nvPr/>
        </p:nvSpPr>
        <p:spPr>
          <a:xfrm>
            <a:off x="208691" y="3757284"/>
            <a:ext cx="8446262" cy="1799731"/>
          </a:xfrm>
          <a:custGeom>
            <a:avLst/>
            <a:gdLst/>
            <a:ahLst/>
            <a:cxnLst/>
            <a:rect l="l" t="t" r="r" b="b"/>
            <a:pathLst>
              <a:path w="8446262" h="1799731">
                <a:moveTo>
                  <a:pt x="0" y="0"/>
                </a:moveTo>
                <a:lnTo>
                  <a:pt x="8446262" y="0"/>
                </a:lnTo>
                <a:lnTo>
                  <a:pt x="8446262" y="1799731"/>
                </a:lnTo>
                <a:lnTo>
                  <a:pt x="0" y="1799731"/>
                </a:lnTo>
                <a:lnTo>
                  <a:pt x="0" y="0"/>
                </a:lnTo>
                <a:close/>
              </a:path>
            </a:pathLst>
          </a:custGeom>
          <a:blipFill>
            <a:blip r:embed="rId5"/>
            <a:stretch>
              <a:fillRect/>
            </a:stretch>
          </a:blipFill>
        </p:spPr>
      </p:sp>
      <p:sp>
        <p:nvSpPr>
          <p:cNvPr id="6" name="Freeform 6"/>
          <p:cNvSpPr/>
          <p:nvPr/>
        </p:nvSpPr>
        <p:spPr>
          <a:xfrm>
            <a:off x="208691" y="8607605"/>
            <a:ext cx="10808562" cy="1560231"/>
          </a:xfrm>
          <a:custGeom>
            <a:avLst/>
            <a:gdLst/>
            <a:ahLst/>
            <a:cxnLst/>
            <a:rect l="l" t="t" r="r" b="b"/>
            <a:pathLst>
              <a:path w="10808562" h="1560231">
                <a:moveTo>
                  <a:pt x="0" y="0"/>
                </a:moveTo>
                <a:lnTo>
                  <a:pt x="10808562" y="0"/>
                </a:lnTo>
                <a:lnTo>
                  <a:pt x="10808562" y="1560231"/>
                </a:lnTo>
                <a:lnTo>
                  <a:pt x="0" y="1560231"/>
                </a:lnTo>
                <a:lnTo>
                  <a:pt x="0" y="0"/>
                </a:lnTo>
                <a:close/>
              </a:path>
            </a:pathLst>
          </a:custGeom>
          <a:blipFill>
            <a:blip r:embed="rId6"/>
            <a:stretch>
              <a:fillRect t="-3119"/>
            </a:stretch>
          </a:blipFill>
        </p:spPr>
      </p:sp>
      <p:sp>
        <p:nvSpPr>
          <p:cNvPr id="7" name="Freeform 7"/>
          <p:cNvSpPr/>
          <p:nvPr/>
        </p:nvSpPr>
        <p:spPr>
          <a:xfrm>
            <a:off x="208691" y="5871340"/>
            <a:ext cx="8332683" cy="2073482"/>
          </a:xfrm>
          <a:custGeom>
            <a:avLst/>
            <a:gdLst/>
            <a:ahLst/>
            <a:cxnLst/>
            <a:rect l="l" t="t" r="r" b="b"/>
            <a:pathLst>
              <a:path w="8332683" h="2073482">
                <a:moveTo>
                  <a:pt x="0" y="0"/>
                </a:moveTo>
                <a:lnTo>
                  <a:pt x="8332683" y="0"/>
                </a:lnTo>
                <a:lnTo>
                  <a:pt x="8332683" y="2073482"/>
                </a:lnTo>
                <a:lnTo>
                  <a:pt x="0" y="2073482"/>
                </a:lnTo>
                <a:lnTo>
                  <a:pt x="0" y="0"/>
                </a:lnTo>
                <a:close/>
              </a:path>
            </a:pathLst>
          </a:custGeom>
          <a:blipFill>
            <a:blip r:embed="rId7"/>
            <a:stretch>
              <a:fillRect/>
            </a:stretch>
          </a:blipFill>
        </p:spPr>
      </p:sp>
      <p:sp>
        <p:nvSpPr>
          <p:cNvPr id="8" name="TextBox 8"/>
          <p:cNvSpPr txBox="1"/>
          <p:nvPr/>
        </p:nvSpPr>
        <p:spPr>
          <a:xfrm>
            <a:off x="470542" y="115146"/>
            <a:ext cx="12917687" cy="71247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Gagalin"/>
              </a:rPr>
              <a:t>Prediction of Electrical Conductivity (EC)</a:t>
            </a:r>
          </a:p>
        </p:txBody>
      </p:sp>
      <p:sp>
        <p:nvSpPr>
          <p:cNvPr id="9" name="TextBox 9"/>
          <p:cNvSpPr txBox="1"/>
          <p:nvPr/>
        </p:nvSpPr>
        <p:spPr>
          <a:xfrm>
            <a:off x="7880300" y="1130974"/>
            <a:ext cx="9049569" cy="497841"/>
          </a:xfrm>
          <a:prstGeom prst="rect">
            <a:avLst/>
          </a:prstGeom>
        </p:spPr>
        <p:txBody>
          <a:bodyPr lIns="0" tIns="0" rIns="0" bIns="0" rtlCol="0" anchor="t">
            <a:spAutoFit/>
          </a:bodyPr>
          <a:lstStyle/>
          <a:p>
            <a:pPr algn="ctr">
              <a:lnSpc>
                <a:spcPts val="4059"/>
              </a:lnSpc>
              <a:spcBef>
                <a:spcPct val="0"/>
              </a:spcBef>
            </a:pPr>
            <a:r>
              <a:rPr lang="en-US" sz="2899" spc="289">
                <a:solidFill>
                  <a:srgbClr val="000000"/>
                </a:solidFill>
                <a:latin typeface="Oswald Bold"/>
              </a:rPr>
              <a:t>EC = 373.21 pH + 190.68 SAR + 532.65 B -2111.94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9719549" y="3659369"/>
            <a:ext cx="8245991" cy="4131978"/>
          </a:xfrm>
          <a:custGeom>
            <a:avLst/>
            <a:gdLst/>
            <a:ahLst/>
            <a:cxnLst/>
            <a:rect l="l" t="t" r="r" b="b"/>
            <a:pathLst>
              <a:path w="8245991" h="4131978">
                <a:moveTo>
                  <a:pt x="0" y="0"/>
                </a:moveTo>
                <a:lnTo>
                  <a:pt x="8245991" y="0"/>
                </a:lnTo>
                <a:lnTo>
                  <a:pt x="8245991" y="4131978"/>
                </a:lnTo>
                <a:lnTo>
                  <a:pt x="0" y="4131978"/>
                </a:lnTo>
                <a:lnTo>
                  <a:pt x="0" y="0"/>
                </a:lnTo>
                <a:close/>
              </a:path>
            </a:pathLst>
          </a:custGeom>
          <a:blipFill>
            <a:blip r:embed="rId2"/>
            <a:stretch>
              <a:fillRect/>
            </a:stretch>
          </a:blipFill>
        </p:spPr>
      </p:sp>
      <p:sp>
        <p:nvSpPr>
          <p:cNvPr id="3" name="Freeform 3"/>
          <p:cNvSpPr/>
          <p:nvPr/>
        </p:nvSpPr>
        <p:spPr>
          <a:xfrm>
            <a:off x="1028700" y="1843692"/>
            <a:ext cx="5485539" cy="1599232"/>
          </a:xfrm>
          <a:custGeom>
            <a:avLst/>
            <a:gdLst/>
            <a:ahLst/>
            <a:cxnLst/>
            <a:rect l="l" t="t" r="r" b="b"/>
            <a:pathLst>
              <a:path w="5485539" h="1599232">
                <a:moveTo>
                  <a:pt x="0" y="0"/>
                </a:moveTo>
                <a:lnTo>
                  <a:pt x="5485539" y="0"/>
                </a:lnTo>
                <a:lnTo>
                  <a:pt x="5485539" y="1599232"/>
                </a:lnTo>
                <a:lnTo>
                  <a:pt x="0" y="1599232"/>
                </a:lnTo>
                <a:lnTo>
                  <a:pt x="0" y="0"/>
                </a:lnTo>
                <a:close/>
              </a:path>
            </a:pathLst>
          </a:custGeom>
          <a:blipFill>
            <a:blip r:embed="rId3"/>
            <a:stretch>
              <a:fillRect/>
            </a:stretch>
          </a:blipFill>
        </p:spPr>
      </p:sp>
      <p:sp>
        <p:nvSpPr>
          <p:cNvPr id="4" name="Freeform 4"/>
          <p:cNvSpPr/>
          <p:nvPr/>
        </p:nvSpPr>
        <p:spPr>
          <a:xfrm>
            <a:off x="6748266" y="1893947"/>
            <a:ext cx="10511034" cy="1498722"/>
          </a:xfrm>
          <a:custGeom>
            <a:avLst/>
            <a:gdLst/>
            <a:ahLst/>
            <a:cxnLst/>
            <a:rect l="l" t="t" r="r" b="b"/>
            <a:pathLst>
              <a:path w="10511034" h="1498722">
                <a:moveTo>
                  <a:pt x="0" y="0"/>
                </a:moveTo>
                <a:lnTo>
                  <a:pt x="10511034" y="0"/>
                </a:lnTo>
                <a:lnTo>
                  <a:pt x="10511034" y="1498722"/>
                </a:lnTo>
                <a:lnTo>
                  <a:pt x="0" y="1498722"/>
                </a:lnTo>
                <a:lnTo>
                  <a:pt x="0" y="0"/>
                </a:lnTo>
                <a:close/>
              </a:path>
            </a:pathLst>
          </a:custGeom>
          <a:blipFill>
            <a:blip r:embed="rId4"/>
            <a:stretch>
              <a:fillRect/>
            </a:stretch>
          </a:blipFill>
        </p:spPr>
      </p:sp>
      <p:sp>
        <p:nvSpPr>
          <p:cNvPr id="5" name="Freeform 5"/>
          <p:cNvSpPr/>
          <p:nvPr/>
        </p:nvSpPr>
        <p:spPr>
          <a:xfrm>
            <a:off x="234047" y="3839332"/>
            <a:ext cx="9213936" cy="1724245"/>
          </a:xfrm>
          <a:custGeom>
            <a:avLst/>
            <a:gdLst/>
            <a:ahLst/>
            <a:cxnLst/>
            <a:rect l="l" t="t" r="r" b="b"/>
            <a:pathLst>
              <a:path w="9213936" h="1724245">
                <a:moveTo>
                  <a:pt x="0" y="0"/>
                </a:moveTo>
                <a:lnTo>
                  <a:pt x="9213936" y="0"/>
                </a:lnTo>
                <a:lnTo>
                  <a:pt x="9213936" y="1724246"/>
                </a:lnTo>
                <a:lnTo>
                  <a:pt x="0" y="1724246"/>
                </a:lnTo>
                <a:lnTo>
                  <a:pt x="0" y="0"/>
                </a:lnTo>
                <a:close/>
              </a:path>
            </a:pathLst>
          </a:custGeom>
          <a:blipFill>
            <a:blip r:embed="rId5"/>
            <a:stretch>
              <a:fillRect/>
            </a:stretch>
          </a:blipFill>
        </p:spPr>
      </p:sp>
      <p:sp>
        <p:nvSpPr>
          <p:cNvPr id="6" name="Freeform 6"/>
          <p:cNvSpPr/>
          <p:nvPr/>
        </p:nvSpPr>
        <p:spPr>
          <a:xfrm>
            <a:off x="154142" y="5887299"/>
            <a:ext cx="9293841" cy="1714731"/>
          </a:xfrm>
          <a:custGeom>
            <a:avLst/>
            <a:gdLst/>
            <a:ahLst/>
            <a:cxnLst/>
            <a:rect l="l" t="t" r="r" b="b"/>
            <a:pathLst>
              <a:path w="9293841" h="1714731">
                <a:moveTo>
                  <a:pt x="0" y="0"/>
                </a:moveTo>
                <a:lnTo>
                  <a:pt x="9293841" y="0"/>
                </a:lnTo>
                <a:lnTo>
                  <a:pt x="9293841" y="1714731"/>
                </a:lnTo>
                <a:lnTo>
                  <a:pt x="0" y="1714731"/>
                </a:lnTo>
                <a:lnTo>
                  <a:pt x="0" y="0"/>
                </a:lnTo>
                <a:close/>
              </a:path>
            </a:pathLst>
          </a:custGeom>
          <a:blipFill>
            <a:blip r:embed="rId6"/>
            <a:stretch>
              <a:fillRect/>
            </a:stretch>
          </a:blipFill>
        </p:spPr>
      </p:sp>
      <p:sp>
        <p:nvSpPr>
          <p:cNvPr id="7" name="Freeform 7"/>
          <p:cNvSpPr/>
          <p:nvPr/>
        </p:nvSpPr>
        <p:spPr>
          <a:xfrm>
            <a:off x="0" y="7979744"/>
            <a:ext cx="10415618" cy="2182489"/>
          </a:xfrm>
          <a:custGeom>
            <a:avLst/>
            <a:gdLst/>
            <a:ahLst/>
            <a:cxnLst/>
            <a:rect l="l" t="t" r="r" b="b"/>
            <a:pathLst>
              <a:path w="10415618" h="2182489">
                <a:moveTo>
                  <a:pt x="0" y="0"/>
                </a:moveTo>
                <a:lnTo>
                  <a:pt x="10415618" y="0"/>
                </a:lnTo>
                <a:lnTo>
                  <a:pt x="10415618" y="2182489"/>
                </a:lnTo>
                <a:lnTo>
                  <a:pt x="0" y="2182489"/>
                </a:lnTo>
                <a:lnTo>
                  <a:pt x="0" y="0"/>
                </a:lnTo>
                <a:close/>
              </a:path>
            </a:pathLst>
          </a:custGeom>
          <a:blipFill>
            <a:blip r:embed="rId7"/>
            <a:stretch>
              <a:fillRect/>
            </a:stretch>
          </a:blipFill>
        </p:spPr>
      </p:sp>
      <p:sp>
        <p:nvSpPr>
          <p:cNvPr id="8" name="TextBox 8"/>
          <p:cNvSpPr txBox="1"/>
          <p:nvPr/>
        </p:nvSpPr>
        <p:spPr>
          <a:xfrm>
            <a:off x="470542" y="115146"/>
            <a:ext cx="13372003" cy="712471"/>
          </a:xfrm>
          <a:prstGeom prst="rect">
            <a:avLst/>
          </a:prstGeom>
        </p:spPr>
        <p:txBody>
          <a:bodyPr lIns="0" tIns="0" rIns="0" bIns="0" rtlCol="0" anchor="t">
            <a:spAutoFit/>
          </a:bodyPr>
          <a:lstStyle/>
          <a:p>
            <a:pPr algn="ctr">
              <a:lnSpc>
                <a:spcPts val="5879"/>
              </a:lnSpc>
              <a:spcBef>
                <a:spcPct val="0"/>
              </a:spcBef>
            </a:pPr>
            <a:r>
              <a:rPr lang="en-US" sz="4199" spc="419" dirty="0">
                <a:solidFill>
                  <a:srgbClr val="000000"/>
                </a:solidFill>
                <a:latin typeface="Gagalin"/>
              </a:rPr>
              <a:t>Prediction of Biological Oxygen Demand (BOD)</a:t>
            </a:r>
          </a:p>
        </p:txBody>
      </p:sp>
      <p:sp>
        <p:nvSpPr>
          <p:cNvPr id="9" name="TextBox 9"/>
          <p:cNvSpPr txBox="1"/>
          <p:nvPr/>
        </p:nvSpPr>
        <p:spPr>
          <a:xfrm>
            <a:off x="8480413" y="1130974"/>
            <a:ext cx="7849344" cy="497841"/>
          </a:xfrm>
          <a:prstGeom prst="rect">
            <a:avLst/>
          </a:prstGeom>
        </p:spPr>
        <p:txBody>
          <a:bodyPr lIns="0" tIns="0" rIns="0" bIns="0" rtlCol="0" anchor="t">
            <a:spAutoFit/>
          </a:bodyPr>
          <a:lstStyle/>
          <a:p>
            <a:pPr algn="ctr">
              <a:lnSpc>
                <a:spcPts val="4059"/>
              </a:lnSpc>
              <a:spcBef>
                <a:spcPct val="0"/>
              </a:spcBef>
            </a:pPr>
            <a:r>
              <a:rPr lang="en-US" sz="2899" spc="289" dirty="0">
                <a:solidFill>
                  <a:srgbClr val="000000"/>
                </a:solidFill>
                <a:latin typeface="Oswald Bold"/>
              </a:rPr>
              <a:t>BOD = 0.46 pH - 2.45 DO + 2.84 SAR - 1.10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688" y="1301401"/>
            <a:ext cx="16831612" cy="7684198"/>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958126" y="4229269"/>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INTRODUCTION</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50882" y="1667089"/>
            <a:ext cx="6285820" cy="1581529"/>
          </a:xfrm>
          <a:custGeom>
            <a:avLst/>
            <a:gdLst/>
            <a:ahLst/>
            <a:cxnLst/>
            <a:rect l="l" t="t" r="r" b="b"/>
            <a:pathLst>
              <a:path w="6285820" h="1581529">
                <a:moveTo>
                  <a:pt x="0" y="0"/>
                </a:moveTo>
                <a:lnTo>
                  <a:pt x="6285820" y="0"/>
                </a:lnTo>
                <a:lnTo>
                  <a:pt x="6285820" y="1581530"/>
                </a:lnTo>
                <a:lnTo>
                  <a:pt x="0" y="1581530"/>
                </a:lnTo>
                <a:lnTo>
                  <a:pt x="0" y="0"/>
                </a:lnTo>
                <a:close/>
              </a:path>
            </a:pathLst>
          </a:custGeom>
          <a:blipFill>
            <a:blip r:embed="rId2"/>
            <a:stretch>
              <a:fillRect l="-1681" t="-6569" r="-1548" b="-5560"/>
            </a:stretch>
          </a:blipFill>
        </p:spPr>
      </p:sp>
      <p:sp>
        <p:nvSpPr>
          <p:cNvPr id="3" name="Freeform 3"/>
          <p:cNvSpPr/>
          <p:nvPr/>
        </p:nvSpPr>
        <p:spPr>
          <a:xfrm>
            <a:off x="9682679" y="3248619"/>
            <a:ext cx="8456375" cy="4681208"/>
          </a:xfrm>
          <a:custGeom>
            <a:avLst/>
            <a:gdLst/>
            <a:ahLst/>
            <a:cxnLst/>
            <a:rect l="l" t="t" r="r" b="b"/>
            <a:pathLst>
              <a:path w="8456375" h="4681208">
                <a:moveTo>
                  <a:pt x="0" y="0"/>
                </a:moveTo>
                <a:lnTo>
                  <a:pt x="8456375" y="0"/>
                </a:lnTo>
                <a:lnTo>
                  <a:pt x="8456375" y="4681207"/>
                </a:lnTo>
                <a:lnTo>
                  <a:pt x="0" y="4681207"/>
                </a:lnTo>
                <a:lnTo>
                  <a:pt x="0" y="0"/>
                </a:lnTo>
                <a:close/>
              </a:path>
            </a:pathLst>
          </a:custGeom>
          <a:blipFill>
            <a:blip r:embed="rId3"/>
            <a:stretch>
              <a:fillRect/>
            </a:stretch>
          </a:blipFill>
        </p:spPr>
      </p:sp>
      <p:sp>
        <p:nvSpPr>
          <p:cNvPr id="4" name="Freeform 4"/>
          <p:cNvSpPr/>
          <p:nvPr/>
        </p:nvSpPr>
        <p:spPr>
          <a:xfrm>
            <a:off x="6285820" y="1482613"/>
            <a:ext cx="12096897" cy="1766006"/>
          </a:xfrm>
          <a:custGeom>
            <a:avLst/>
            <a:gdLst/>
            <a:ahLst/>
            <a:cxnLst/>
            <a:rect l="l" t="t" r="r" b="b"/>
            <a:pathLst>
              <a:path w="12096897" h="1766006">
                <a:moveTo>
                  <a:pt x="0" y="0"/>
                </a:moveTo>
                <a:lnTo>
                  <a:pt x="12096897" y="0"/>
                </a:lnTo>
                <a:lnTo>
                  <a:pt x="12096897" y="1766006"/>
                </a:lnTo>
                <a:lnTo>
                  <a:pt x="0" y="1766006"/>
                </a:lnTo>
                <a:lnTo>
                  <a:pt x="0" y="0"/>
                </a:lnTo>
                <a:close/>
              </a:path>
            </a:pathLst>
          </a:custGeom>
          <a:blipFill>
            <a:blip r:embed="rId4"/>
            <a:stretch>
              <a:fillRect t="-918"/>
            </a:stretch>
          </a:blipFill>
        </p:spPr>
      </p:sp>
      <p:sp>
        <p:nvSpPr>
          <p:cNvPr id="5" name="Freeform 5"/>
          <p:cNvSpPr/>
          <p:nvPr/>
        </p:nvSpPr>
        <p:spPr>
          <a:xfrm>
            <a:off x="0" y="3905844"/>
            <a:ext cx="9723452" cy="1440511"/>
          </a:xfrm>
          <a:custGeom>
            <a:avLst/>
            <a:gdLst/>
            <a:ahLst/>
            <a:cxnLst/>
            <a:rect l="l" t="t" r="r" b="b"/>
            <a:pathLst>
              <a:path w="9723452" h="1440511">
                <a:moveTo>
                  <a:pt x="0" y="0"/>
                </a:moveTo>
                <a:lnTo>
                  <a:pt x="9723452" y="0"/>
                </a:lnTo>
                <a:lnTo>
                  <a:pt x="9723452" y="1440511"/>
                </a:lnTo>
                <a:lnTo>
                  <a:pt x="0" y="1440511"/>
                </a:lnTo>
                <a:lnTo>
                  <a:pt x="0" y="0"/>
                </a:lnTo>
                <a:close/>
              </a:path>
            </a:pathLst>
          </a:custGeom>
          <a:blipFill>
            <a:blip r:embed="rId5"/>
            <a:stretch>
              <a:fillRect/>
            </a:stretch>
          </a:blipFill>
        </p:spPr>
      </p:sp>
      <p:sp>
        <p:nvSpPr>
          <p:cNvPr id="6" name="Freeform 6"/>
          <p:cNvSpPr/>
          <p:nvPr/>
        </p:nvSpPr>
        <p:spPr>
          <a:xfrm>
            <a:off x="0" y="5793152"/>
            <a:ext cx="9829710" cy="1431510"/>
          </a:xfrm>
          <a:custGeom>
            <a:avLst/>
            <a:gdLst/>
            <a:ahLst/>
            <a:cxnLst/>
            <a:rect l="l" t="t" r="r" b="b"/>
            <a:pathLst>
              <a:path w="9829710" h="1431510">
                <a:moveTo>
                  <a:pt x="0" y="0"/>
                </a:moveTo>
                <a:lnTo>
                  <a:pt x="9829710" y="0"/>
                </a:lnTo>
                <a:lnTo>
                  <a:pt x="9829710" y="1431509"/>
                </a:lnTo>
                <a:lnTo>
                  <a:pt x="0" y="1431509"/>
                </a:lnTo>
                <a:lnTo>
                  <a:pt x="0" y="0"/>
                </a:lnTo>
                <a:close/>
              </a:path>
            </a:pathLst>
          </a:custGeom>
          <a:blipFill>
            <a:blip r:embed="rId6"/>
            <a:stretch>
              <a:fillRect l="-1164"/>
            </a:stretch>
          </a:blipFill>
        </p:spPr>
      </p:sp>
      <p:sp>
        <p:nvSpPr>
          <p:cNvPr id="7" name="Freeform 7"/>
          <p:cNvSpPr/>
          <p:nvPr/>
        </p:nvSpPr>
        <p:spPr>
          <a:xfrm>
            <a:off x="0" y="8025882"/>
            <a:ext cx="12244168" cy="2261118"/>
          </a:xfrm>
          <a:custGeom>
            <a:avLst/>
            <a:gdLst/>
            <a:ahLst/>
            <a:cxnLst/>
            <a:rect l="l" t="t" r="r" b="b"/>
            <a:pathLst>
              <a:path w="12244168" h="2261118">
                <a:moveTo>
                  <a:pt x="0" y="0"/>
                </a:moveTo>
                <a:lnTo>
                  <a:pt x="12244168" y="0"/>
                </a:lnTo>
                <a:lnTo>
                  <a:pt x="12244168" y="2261118"/>
                </a:lnTo>
                <a:lnTo>
                  <a:pt x="0" y="2261118"/>
                </a:lnTo>
                <a:lnTo>
                  <a:pt x="0" y="0"/>
                </a:lnTo>
                <a:close/>
              </a:path>
            </a:pathLst>
          </a:custGeom>
          <a:blipFill>
            <a:blip r:embed="rId7"/>
            <a:stretch>
              <a:fillRect/>
            </a:stretch>
          </a:blipFill>
        </p:spPr>
      </p:sp>
      <p:sp>
        <p:nvSpPr>
          <p:cNvPr id="8" name="TextBox 8"/>
          <p:cNvSpPr txBox="1"/>
          <p:nvPr/>
        </p:nvSpPr>
        <p:spPr>
          <a:xfrm>
            <a:off x="470542" y="115146"/>
            <a:ext cx="10629880" cy="71247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Gagalin"/>
              </a:rPr>
              <a:t>Prediction of Dissolved Oxygen (DO)</a:t>
            </a:r>
          </a:p>
        </p:txBody>
      </p:sp>
      <p:sp>
        <p:nvSpPr>
          <p:cNvPr id="9" name="TextBox 9"/>
          <p:cNvSpPr txBox="1"/>
          <p:nvPr/>
        </p:nvSpPr>
        <p:spPr>
          <a:xfrm>
            <a:off x="9869342" y="971550"/>
            <a:ext cx="6077471" cy="497841"/>
          </a:xfrm>
          <a:prstGeom prst="rect">
            <a:avLst/>
          </a:prstGeom>
        </p:spPr>
        <p:txBody>
          <a:bodyPr lIns="0" tIns="0" rIns="0" bIns="0" rtlCol="0" anchor="t">
            <a:spAutoFit/>
          </a:bodyPr>
          <a:lstStyle/>
          <a:p>
            <a:pPr algn="ctr">
              <a:lnSpc>
                <a:spcPts val="4059"/>
              </a:lnSpc>
              <a:spcBef>
                <a:spcPct val="0"/>
              </a:spcBef>
            </a:pPr>
            <a:r>
              <a:rPr lang="en-US" sz="2899" spc="289">
                <a:solidFill>
                  <a:srgbClr val="000000"/>
                </a:solidFill>
                <a:latin typeface="Oswald Bold"/>
              </a:rPr>
              <a:t>DO = -0.538 pH -0.091 BOD + 5.6</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CE1E6"/>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3225049" y="4344986"/>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CURRENT STATUS</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239842" y="1137650"/>
            <a:ext cx="6744735" cy="8898867"/>
          </a:xfrm>
          <a:custGeom>
            <a:avLst/>
            <a:gdLst/>
            <a:ahLst/>
            <a:cxnLst/>
            <a:rect l="l" t="t" r="r" b="b"/>
            <a:pathLst>
              <a:path w="6744735" h="8898867">
                <a:moveTo>
                  <a:pt x="0" y="0"/>
                </a:moveTo>
                <a:lnTo>
                  <a:pt x="6744734" y="0"/>
                </a:lnTo>
                <a:lnTo>
                  <a:pt x="6744734" y="8898867"/>
                </a:lnTo>
                <a:lnTo>
                  <a:pt x="0" y="8898867"/>
                </a:lnTo>
                <a:lnTo>
                  <a:pt x="0" y="0"/>
                </a:lnTo>
                <a:close/>
              </a:path>
            </a:pathLst>
          </a:custGeom>
          <a:blipFill>
            <a:blip r:embed="rId2"/>
            <a:stretch>
              <a:fillRect/>
            </a:stretch>
          </a:blipFill>
        </p:spPr>
      </p:sp>
      <p:sp>
        <p:nvSpPr>
          <p:cNvPr id="3" name="Freeform 3"/>
          <p:cNvSpPr/>
          <p:nvPr/>
        </p:nvSpPr>
        <p:spPr>
          <a:xfrm>
            <a:off x="695244" y="1137650"/>
            <a:ext cx="9520704" cy="3315802"/>
          </a:xfrm>
          <a:custGeom>
            <a:avLst/>
            <a:gdLst/>
            <a:ahLst/>
            <a:cxnLst/>
            <a:rect l="l" t="t" r="r" b="b"/>
            <a:pathLst>
              <a:path w="9520704" h="3315802">
                <a:moveTo>
                  <a:pt x="0" y="0"/>
                </a:moveTo>
                <a:lnTo>
                  <a:pt x="9520704" y="0"/>
                </a:lnTo>
                <a:lnTo>
                  <a:pt x="9520704" y="3315801"/>
                </a:lnTo>
                <a:lnTo>
                  <a:pt x="0" y="3315801"/>
                </a:lnTo>
                <a:lnTo>
                  <a:pt x="0" y="0"/>
                </a:lnTo>
                <a:close/>
              </a:path>
            </a:pathLst>
          </a:custGeom>
          <a:blipFill>
            <a:blip r:embed="rId3"/>
            <a:stretch>
              <a:fillRect l="-3171" t="-3446" r="-2114" b="-1897"/>
            </a:stretch>
          </a:blipFill>
        </p:spPr>
      </p:sp>
      <p:sp>
        <p:nvSpPr>
          <p:cNvPr id="4" name="TextBox 4"/>
          <p:cNvSpPr txBox="1"/>
          <p:nvPr/>
        </p:nvSpPr>
        <p:spPr>
          <a:xfrm>
            <a:off x="273379" y="66041"/>
            <a:ext cx="11884982" cy="962659"/>
          </a:xfrm>
          <a:prstGeom prst="rect">
            <a:avLst/>
          </a:prstGeom>
        </p:spPr>
        <p:txBody>
          <a:bodyPr lIns="0" tIns="0" rIns="0" bIns="0" rtlCol="0" anchor="t">
            <a:spAutoFit/>
          </a:bodyPr>
          <a:lstStyle/>
          <a:p>
            <a:pPr marL="0" lvl="0" indent="0" algn="ctr">
              <a:lnSpc>
                <a:spcPts val="7840"/>
              </a:lnSpc>
            </a:pPr>
            <a:r>
              <a:rPr lang="en-US" sz="5600" spc="280">
                <a:solidFill>
                  <a:srgbClr val="E4C05A"/>
                </a:solidFill>
                <a:latin typeface="Gagalin"/>
              </a:rPr>
              <a:t>SEWERAGE STATUS AND TREATMENT</a:t>
            </a:r>
          </a:p>
        </p:txBody>
      </p:sp>
      <p:sp>
        <p:nvSpPr>
          <p:cNvPr id="5" name="TextBox 5"/>
          <p:cNvSpPr txBox="1"/>
          <p:nvPr/>
        </p:nvSpPr>
        <p:spPr>
          <a:xfrm>
            <a:off x="273379" y="4941288"/>
            <a:ext cx="10743107" cy="8248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HMWSSB engaged M/s Shah Technical Consultants to prepare Comprehensive Sewerage Master Plan in HUA upto ORR limit</a:t>
            </a:r>
          </a:p>
        </p:txBody>
      </p:sp>
      <p:sp>
        <p:nvSpPr>
          <p:cNvPr id="6" name="TextBox 6"/>
          <p:cNvSpPr txBox="1"/>
          <p:nvPr/>
        </p:nvSpPr>
        <p:spPr>
          <a:xfrm>
            <a:off x="273379" y="6050997"/>
            <a:ext cx="10743107" cy="12439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The projected Sewage Generation for the year 2021 is 1960MLD out of which the existing treatment capacity available is 772.3MLD</a:t>
            </a:r>
          </a:p>
        </p:txBody>
      </p:sp>
      <p:sp>
        <p:nvSpPr>
          <p:cNvPr id="7" name="TextBox 7"/>
          <p:cNvSpPr txBox="1"/>
          <p:nvPr/>
        </p:nvSpPr>
        <p:spPr>
          <a:xfrm>
            <a:off x="273379" y="7580712"/>
            <a:ext cx="10743107" cy="8248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The gap of 1187.7 MLD sewage flows through 185 drains and joins various water bodies which in turn joins River Musi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030027" y="1143451"/>
            <a:ext cx="6128168" cy="4260635"/>
          </a:xfrm>
          <a:custGeom>
            <a:avLst/>
            <a:gdLst/>
            <a:ahLst/>
            <a:cxnLst/>
            <a:rect l="l" t="t" r="r" b="b"/>
            <a:pathLst>
              <a:path w="6128168" h="4260635">
                <a:moveTo>
                  <a:pt x="0" y="0"/>
                </a:moveTo>
                <a:lnTo>
                  <a:pt x="6128168" y="0"/>
                </a:lnTo>
                <a:lnTo>
                  <a:pt x="6128168" y="4260635"/>
                </a:lnTo>
                <a:lnTo>
                  <a:pt x="0" y="4260635"/>
                </a:lnTo>
                <a:lnTo>
                  <a:pt x="0" y="0"/>
                </a:lnTo>
                <a:close/>
              </a:path>
            </a:pathLst>
          </a:custGeom>
          <a:blipFill>
            <a:blip r:embed="rId2"/>
            <a:stretch>
              <a:fillRect l="-1853"/>
            </a:stretch>
          </a:blipFill>
        </p:spPr>
      </p:sp>
      <p:sp>
        <p:nvSpPr>
          <p:cNvPr id="3" name="Freeform 3"/>
          <p:cNvSpPr/>
          <p:nvPr/>
        </p:nvSpPr>
        <p:spPr>
          <a:xfrm>
            <a:off x="273379" y="4838445"/>
            <a:ext cx="8423429" cy="5113814"/>
          </a:xfrm>
          <a:custGeom>
            <a:avLst/>
            <a:gdLst/>
            <a:ahLst/>
            <a:cxnLst/>
            <a:rect l="l" t="t" r="r" b="b"/>
            <a:pathLst>
              <a:path w="8423429" h="5113814">
                <a:moveTo>
                  <a:pt x="0" y="0"/>
                </a:moveTo>
                <a:lnTo>
                  <a:pt x="8423429" y="0"/>
                </a:lnTo>
                <a:lnTo>
                  <a:pt x="8423429" y="5113814"/>
                </a:lnTo>
                <a:lnTo>
                  <a:pt x="0" y="5113814"/>
                </a:lnTo>
                <a:lnTo>
                  <a:pt x="0" y="0"/>
                </a:lnTo>
                <a:close/>
              </a:path>
            </a:pathLst>
          </a:custGeom>
          <a:blipFill>
            <a:blip r:embed="rId3"/>
            <a:stretch>
              <a:fillRect/>
            </a:stretch>
          </a:blipFill>
        </p:spPr>
      </p:sp>
      <p:sp>
        <p:nvSpPr>
          <p:cNvPr id="4" name="TextBox 4"/>
          <p:cNvSpPr txBox="1"/>
          <p:nvPr/>
        </p:nvSpPr>
        <p:spPr>
          <a:xfrm>
            <a:off x="273379" y="66041"/>
            <a:ext cx="17547708" cy="962659"/>
          </a:xfrm>
          <a:prstGeom prst="rect">
            <a:avLst/>
          </a:prstGeom>
        </p:spPr>
        <p:txBody>
          <a:bodyPr lIns="0" tIns="0" rIns="0" bIns="0" rtlCol="0" anchor="t">
            <a:spAutoFit/>
          </a:bodyPr>
          <a:lstStyle/>
          <a:p>
            <a:pPr marL="0" lvl="0" indent="0" algn="ctr">
              <a:lnSpc>
                <a:spcPts val="7840"/>
              </a:lnSpc>
            </a:pPr>
            <a:r>
              <a:rPr lang="en-US" sz="5600" spc="280">
                <a:solidFill>
                  <a:srgbClr val="E4C05A"/>
                </a:solidFill>
                <a:latin typeface="Gagalin"/>
              </a:rPr>
              <a:t>TREATMENT AND DISPOSAL OF INDUSTRIAL EFFLUENTS</a:t>
            </a:r>
          </a:p>
        </p:txBody>
      </p:sp>
      <p:sp>
        <p:nvSpPr>
          <p:cNvPr id="5" name="TextBox 5"/>
          <p:cNvSpPr txBox="1"/>
          <p:nvPr/>
        </p:nvSpPr>
        <p:spPr>
          <a:xfrm>
            <a:off x="0" y="1983892"/>
            <a:ext cx="11911348" cy="16630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In order to treat effluents of various industries in watershed of Musi, 4 common efficient treatment facilities viz. MANA CETP, IDPL, JETL, PETL have been operating to cover different industrial clusters in the Hyderabad city. </a:t>
            </a:r>
          </a:p>
        </p:txBody>
      </p:sp>
      <p:sp>
        <p:nvSpPr>
          <p:cNvPr id="6" name="TextBox 6"/>
          <p:cNvSpPr txBox="1"/>
          <p:nvPr/>
        </p:nvSpPr>
        <p:spPr>
          <a:xfrm>
            <a:off x="0" y="3864870"/>
            <a:ext cx="11911348" cy="8248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The CETPs have installed the OCEMS and are connected to the CPCB and TSPCB servers</a:t>
            </a:r>
          </a:p>
        </p:txBody>
      </p:sp>
      <p:sp>
        <p:nvSpPr>
          <p:cNvPr id="7" name="TextBox 7"/>
          <p:cNvSpPr txBox="1"/>
          <p:nvPr/>
        </p:nvSpPr>
        <p:spPr>
          <a:xfrm>
            <a:off x="8842939" y="5767809"/>
            <a:ext cx="9574865" cy="2204496"/>
          </a:xfrm>
          <a:prstGeom prst="rect">
            <a:avLst/>
          </a:prstGeom>
        </p:spPr>
        <p:txBody>
          <a:bodyPr lIns="0" tIns="0" rIns="0" bIns="0" rtlCol="0" anchor="t">
            <a:spAutoFit/>
          </a:bodyPr>
          <a:lstStyle/>
          <a:p>
            <a:pPr marL="546888" lvl="1" indent="-273444">
              <a:lnSpc>
                <a:spcPts val="3546"/>
              </a:lnSpc>
              <a:buFont typeface="Arial"/>
              <a:buChar char="•"/>
            </a:pPr>
            <a:r>
              <a:rPr lang="en-US" sz="2533" spc="253">
                <a:solidFill>
                  <a:srgbClr val="C1FF72"/>
                </a:solidFill>
                <a:latin typeface="Lato"/>
              </a:rPr>
              <a:t>The treated wastewaters from CETPs are further being treated along with domestic sewage in STPs.</a:t>
            </a:r>
          </a:p>
          <a:p>
            <a:pPr>
              <a:lnSpc>
                <a:spcPts val="3546"/>
              </a:lnSpc>
            </a:pPr>
            <a:endParaRPr lang="en-US" sz="2533" spc="253">
              <a:solidFill>
                <a:srgbClr val="C1FF72"/>
              </a:solidFill>
              <a:latin typeface="Lato"/>
            </a:endParaRPr>
          </a:p>
          <a:p>
            <a:pPr marL="546888" lvl="1" indent="-273444">
              <a:lnSpc>
                <a:spcPts val="3546"/>
              </a:lnSpc>
              <a:buFont typeface="Arial"/>
              <a:buChar char="•"/>
            </a:pPr>
            <a:r>
              <a:rPr lang="en-US" sz="2533" spc="253">
                <a:solidFill>
                  <a:srgbClr val="C1FF72"/>
                </a:solidFill>
                <a:latin typeface="Lato"/>
              </a:rPr>
              <a:t>The treated sewage from STPs is being disposed into Musi River, after meeting the standards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77B6B"/>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3225049" y="4344986"/>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SURVEY</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3379" y="1880457"/>
            <a:ext cx="12831284" cy="3118715"/>
          </a:xfrm>
          <a:custGeom>
            <a:avLst/>
            <a:gdLst/>
            <a:ahLst/>
            <a:cxnLst/>
            <a:rect l="l" t="t" r="r" b="b"/>
            <a:pathLst>
              <a:path w="12831284" h="3118715">
                <a:moveTo>
                  <a:pt x="0" y="0"/>
                </a:moveTo>
                <a:lnTo>
                  <a:pt x="12831284" y="0"/>
                </a:lnTo>
                <a:lnTo>
                  <a:pt x="12831284" y="3118715"/>
                </a:lnTo>
                <a:lnTo>
                  <a:pt x="0" y="3118715"/>
                </a:lnTo>
                <a:lnTo>
                  <a:pt x="0" y="0"/>
                </a:lnTo>
                <a:close/>
              </a:path>
            </a:pathLst>
          </a:custGeom>
          <a:blipFill>
            <a:blip r:embed="rId2"/>
            <a:stretch>
              <a:fillRect/>
            </a:stretch>
          </a:blipFill>
        </p:spPr>
      </p:sp>
      <p:sp>
        <p:nvSpPr>
          <p:cNvPr id="3" name="Freeform 3"/>
          <p:cNvSpPr/>
          <p:nvPr/>
        </p:nvSpPr>
        <p:spPr>
          <a:xfrm>
            <a:off x="273379" y="5542094"/>
            <a:ext cx="12746237" cy="1831356"/>
          </a:xfrm>
          <a:custGeom>
            <a:avLst/>
            <a:gdLst/>
            <a:ahLst/>
            <a:cxnLst/>
            <a:rect l="l" t="t" r="r" b="b"/>
            <a:pathLst>
              <a:path w="12746237" h="1831356">
                <a:moveTo>
                  <a:pt x="0" y="0"/>
                </a:moveTo>
                <a:lnTo>
                  <a:pt x="12746238" y="0"/>
                </a:lnTo>
                <a:lnTo>
                  <a:pt x="12746238" y="1831356"/>
                </a:lnTo>
                <a:lnTo>
                  <a:pt x="0" y="1831356"/>
                </a:lnTo>
                <a:lnTo>
                  <a:pt x="0" y="0"/>
                </a:lnTo>
                <a:close/>
              </a:path>
            </a:pathLst>
          </a:custGeom>
          <a:blipFill>
            <a:blip r:embed="rId3"/>
            <a:stretch>
              <a:fillRect/>
            </a:stretch>
          </a:blipFill>
        </p:spPr>
      </p:sp>
      <p:sp>
        <p:nvSpPr>
          <p:cNvPr id="4" name="Freeform 4"/>
          <p:cNvSpPr/>
          <p:nvPr/>
        </p:nvSpPr>
        <p:spPr>
          <a:xfrm>
            <a:off x="273379" y="7916375"/>
            <a:ext cx="12792842" cy="1461524"/>
          </a:xfrm>
          <a:custGeom>
            <a:avLst/>
            <a:gdLst/>
            <a:ahLst/>
            <a:cxnLst/>
            <a:rect l="l" t="t" r="r" b="b"/>
            <a:pathLst>
              <a:path w="12792842" h="1461524">
                <a:moveTo>
                  <a:pt x="0" y="0"/>
                </a:moveTo>
                <a:lnTo>
                  <a:pt x="12792842" y="0"/>
                </a:lnTo>
                <a:lnTo>
                  <a:pt x="12792842" y="1461523"/>
                </a:lnTo>
                <a:lnTo>
                  <a:pt x="0" y="1461523"/>
                </a:lnTo>
                <a:lnTo>
                  <a:pt x="0" y="0"/>
                </a:lnTo>
                <a:close/>
              </a:path>
            </a:pathLst>
          </a:custGeom>
          <a:blipFill>
            <a:blip r:embed="rId4"/>
            <a:stretch>
              <a:fillRect/>
            </a:stretch>
          </a:blipFill>
        </p:spPr>
      </p:sp>
      <p:sp>
        <p:nvSpPr>
          <p:cNvPr id="5" name="TextBox 5"/>
          <p:cNvSpPr txBox="1"/>
          <p:nvPr/>
        </p:nvSpPr>
        <p:spPr>
          <a:xfrm>
            <a:off x="273379" y="244522"/>
            <a:ext cx="10473356" cy="962659"/>
          </a:xfrm>
          <a:prstGeom prst="rect">
            <a:avLst/>
          </a:prstGeom>
        </p:spPr>
        <p:txBody>
          <a:bodyPr lIns="0" tIns="0" rIns="0" bIns="0" rtlCol="0" anchor="t">
            <a:spAutoFit/>
          </a:bodyPr>
          <a:lstStyle/>
          <a:p>
            <a:pPr marL="0" lvl="0" indent="0" algn="ctr">
              <a:lnSpc>
                <a:spcPts val="7840"/>
              </a:lnSpc>
            </a:pPr>
            <a:r>
              <a:rPr lang="en-US" sz="5600" spc="280">
                <a:solidFill>
                  <a:srgbClr val="E4C05A"/>
                </a:solidFill>
                <a:latin typeface="Gagalin"/>
              </a:rPr>
              <a:t>INTERVIEW WITH STAKEHOLDERS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866"/>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958126" y="4344986"/>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INITIATIVES TAKEN</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7651497" y="233854"/>
            <a:ext cx="10324892" cy="9819292"/>
          </a:xfrm>
          <a:custGeom>
            <a:avLst/>
            <a:gdLst/>
            <a:ahLst/>
            <a:cxnLst/>
            <a:rect l="l" t="t" r="r" b="b"/>
            <a:pathLst>
              <a:path w="10324892" h="9819292">
                <a:moveTo>
                  <a:pt x="0" y="0"/>
                </a:moveTo>
                <a:lnTo>
                  <a:pt x="10324892" y="0"/>
                </a:lnTo>
                <a:lnTo>
                  <a:pt x="10324892" y="9819292"/>
                </a:lnTo>
                <a:lnTo>
                  <a:pt x="0" y="9819292"/>
                </a:lnTo>
                <a:lnTo>
                  <a:pt x="0" y="0"/>
                </a:lnTo>
                <a:close/>
              </a:path>
            </a:pathLst>
          </a:custGeom>
          <a:blipFill>
            <a:blip r:embed="rId2"/>
            <a:stretch>
              <a:fillRect/>
            </a:stretch>
          </a:blipFill>
        </p:spPr>
      </p:sp>
      <p:sp>
        <p:nvSpPr>
          <p:cNvPr id="3" name="TextBox 3"/>
          <p:cNvSpPr txBox="1"/>
          <p:nvPr/>
        </p:nvSpPr>
        <p:spPr>
          <a:xfrm>
            <a:off x="709650" y="4911156"/>
            <a:ext cx="6703293" cy="721996"/>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nton"/>
              </a:rPr>
              <a:t>Restoration of Musi River</a:t>
            </a:r>
          </a:p>
        </p:txBody>
      </p:sp>
      <p:sp>
        <p:nvSpPr>
          <p:cNvPr id="4" name="TextBox 4"/>
          <p:cNvSpPr txBox="1"/>
          <p:nvPr/>
        </p:nvSpPr>
        <p:spPr>
          <a:xfrm>
            <a:off x="2444350" y="3950692"/>
            <a:ext cx="3506242" cy="821057"/>
          </a:xfrm>
          <a:prstGeom prst="rect">
            <a:avLst/>
          </a:prstGeom>
        </p:spPr>
        <p:txBody>
          <a:bodyPr lIns="0" tIns="0" rIns="0" bIns="0" rtlCol="0" anchor="t">
            <a:spAutoFit/>
          </a:bodyPr>
          <a:lstStyle/>
          <a:p>
            <a:pPr algn="ctr">
              <a:lnSpc>
                <a:spcPts val="6719"/>
              </a:lnSpc>
              <a:spcBef>
                <a:spcPct val="0"/>
              </a:spcBef>
            </a:pPr>
            <a:r>
              <a:rPr lang="en-US" sz="4799" spc="479">
                <a:solidFill>
                  <a:srgbClr val="000000"/>
                </a:solidFill>
                <a:latin typeface="Anton"/>
              </a:rPr>
              <a:t>ACTION PLAN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80005" y="375524"/>
            <a:ext cx="11023141" cy="898392"/>
          </a:xfrm>
          <a:prstGeom prst="rect">
            <a:avLst/>
          </a:prstGeom>
        </p:spPr>
        <p:txBody>
          <a:bodyPr lIns="0" tIns="0" rIns="0" bIns="0" rtlCol="0" anchor="t">
            <a:spAutoFit/>
          </a:bodyPr>
          <a:lstStyle/>
          <a:p>
            <a:pPr marL="0" lvl="0" indent="0" algn="ctr">
              <a:lnSpc>
                <a:spcPts val="7291"/>
              </a:lnSpc>
              <a:spcBef>
                <a:spcPct val="0"/>
              </a:spcBef>
            </a:pPr>
            <a:r>
              <a:rPr lang="en-US" sz="5283" spc="184" dirty="0">
                <a:solidFill>
                  <a:srgbClr val="5DA202"/>
                </a:solidFill>
                <a:latin typeface="Archivo Black"/>
              </a:rPr>
              <a:t>INITIATIVES - ACTION PLAN </a:t>
            </a:r>
          </a:p>
        </p:txBody>
      </p:sp>
      <p:sp>
        <p:nvSpPr>
          <p:cNvPr id="3" name="TextBox 3"/>
          <p:cNvSpPr txBox="1"/>
          <p:nvPr/>
        </p:nvSpPr>
        <p:spPr>
          <a:xfrm>
            <a:off x="844201" y="1700947"/>
            <a:ext cx="898685" cy="883087"/>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01</a:t>
            </a:r>
          </a:p>
        </p:txBody>
      </p:sp>
      <p:sp>
        <p:nvSpPr>
          <p:cNvPr id="4" name="TextBox 4"/>
          <p:cNvSpPr txBox="1"/>
          <p:nvPr/>
        </p:nvSpPr>
        <p:spPr>
          <a:xfrm>
            <a:off x="844201" y="2869188"/>
            <a:ext cx="898685" cy="883087"/>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02</a:t>
            </a:r>
          </a:p>
        </p:txBody>
      </p:sp>
      <p:sp>
        <p:nvSpPr>
          <p:cNvPr id="5" name="TextBox 5"/>
          <p:cNvSpPr txBox="1"/>
          <p:nvPr/>
        </p:nvSpPr>
        <p:spPr>
          <a:xfrm>
            <a:off x="844201" y="4038025"/>
            <a:ext cx="898685" cy="883087"/>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03</a:t>
            </a:r>
          </a:p>
        </p:txBody>
      </p:sp>
      <p:sp>
        <p:nvSpPr>
          <p:cNvPr id="6" name="TextBox 6"/>
          <p:cNvSpPr txBox="1"/>
          <p:nvPr/>
        </p:nvSpPr>
        <p:spPr>
          <a:xfrm>
            <a:off x="844201" y="5057775"/>
            <a:ext cx="898685" cy="883087"/>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04</a:t>
            </a:r>
          </a:p>
        </p:txBody>
      </p:sp>
      <p:sp>
        <p:nvSpPr>
          <p:cNvPr id="7" name="TextBox 7"/>
          <p:cNvSpPr txBox="1"/>
          <p:nvPr/>
        </p:nvSpPr>
        <p:spPr>
          <a:xfrm>
            <a:off x="844201" y="6179072"/>
            <a:ext cx="898685" cy="883087"/>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05</a:t>
            </a:r>
          </a:p>
        </p:txBody>
      </p:sp>
      <p:sp>
        <p:nvSpPr>
          <p:cNvPr id="8" name="TextBox 8"/>
          <p:cNvSpPr txBox="1"/>
          <p:nvPr/>
        </p:nvSpPr>
        <p:spPr>
          <a:xfrm>
            <a:off x="1972807" y="1825227"/>
            <a:ext cx="8037537" cy="646431"/>
          </a:xfrm>
          <a:prstGeom prst="rect">
            <a:avLst/>
          </a:prstGeom>
        </p:spPr>
        <p:txBody>
          <a:bodyPr lIns="0" tIns="0" rIns="0" bIns="0" rtlCol="0" anchor="t">
            <a:spAutoFit/>
          </a:bodyPr>
          <a:lstStyle/>
          <a:p>
            <a:pPr algn="ctr">
              <a:lnSpc>
                <a:spcPts val="5319"/>
              </a:lnSpc>
              <a:spcBef>
                <a:spcPct val="0"/>
              </a:spcBef>
            </a:pPr>
            <a:r>
              <a:rPr lang="en-US" sz="3799" spc="379" dirty="0">
                <a:solidFill>
                  <a:srgbClr val="FFFBFB"/>
                </a:solidFill>
                <a:latin typeface="Gagalin"/>
              </a:rPr>
              <a:t>NEW sewage treatment plants</a:t>
            </a:r>
          </a:p>
        </p:txBody>
      </p:sp>
      <p:sp>
        <p:nvSpPr>
          <p:cNvPr id="9" name="TextBox 9"/>
          <p:cNvSpPr txBox="1"/>
          <p:nvPr/>
        </p:nvSpPr>
        <p:spPr>
          <a:xfrm>
            <a:off x="2098624" y="2976483"/>
            <a:ext cx="4793531" cy="646431"/>
          </a:xfrm>
          <a:prstGeom prst="rect">
            <a:avLst/>
          </a:prstGeom>
        </p:spPr>
        <p:txBody>
          <a:bodyPr lIns="0" tIns="0" rIns="0" bIns="0" rtlCol="0" anchor="t">
            <a:spAutoFit/>
          </a:bodyPr>
          <a:lstStyle/>
          <a:p>
            <a:pPr algn="ctr">
              <a:lnSpc>
                <a:spcPts val="5319"/>
              </a:lnSpc>
              <a:spcBef>
                <a:spcPct val="0"/>
              </a:spcBef>
            </a:pPr>
            <a:r>
              <a:rPr lang="en-US" sz="3799" spc="379" dirty="0">
                <a:solidFill>
                  <a:srgbClr val="FFFEFE"/>
                </a:solidFill>
                <a:latin typeface="Gagalin"/>
              </a:rPr>
              <a:t>in-situ treatment</a:t>
            </a:r>
          </a:p>
        </p:txBody>
      </p:sp>
      <p:sp>
        <p:nvSpPr>
          <p:cNvPr id="10" name="TextBox 10"/>
          <p:cNvSpPr txBox="1"/>
          <p:nvPr/>
        </p:nvSpPr>
        <p:spPr>
          <a:xfrm>
            <a:off x="2098624" y="4128930"/>
            <a:ext cx="15405024" cy="646431"/>
          </a:xfrm>
          <a:prstGeom prst="rect">
            <a:avLst/>
          </a:prstGeom>
        </p:spPr>
        <p:txBody>
          <a:bodyPr lIns="0" tIns="0" rIns="0" bIns="0" rtlCol="0" anchor="t">
            <a:spAutoFit/>
          </a:bodyPr>
          <a:lstStyle/>
          <a:p>
            <a:pPr>
              <a:lnSpc>
                <a:spcPts val="5319"/>
              </a:lnSpc>
              <a:spcBef>
                <a:spcPct val="0"/>
              </a:spcBef>
            </a:pPr>
            <a:r>
              <a:rPr lang="en-US" sz="3799" spc="379" dirty="0">
                <a:solidFill>
                  <a:srgbClr val="FFFBFB"/>
                </a:solidFill>
                <a:latin typeface="Gagalin"/>
              </a:rPr>
              <a:t>co-treatment of septage at existing </a:t>
            </a:r>
            <a:r>
              <a:rPr lang="en-US" sz="3799" spc="379" dirty="0" err="1">
                <a:solidFill>
                  <a:srgbClr val="FFFBFB"/>
                </a:solidFill>
                <a:latin typeface="Gagalin"/>
              </a:rPr>
              <a:t>stp’S</a:t>
            </a:r>
            <a:r>
              <a:rPr lang="en-US" sz="3799" spc="379" dirty="0">
                <a:solidFill>
                  <a:srgbClr val="FFFBFB"/>
                </a:solidFill>
                <a:latin typeface="Gagalin"/>
              </a:rPr>
              <a:t> FOR ORR AREAS</a:t>
            </a:r>
          </a:p>
        </p:txBody>
      </p:sp>
      <p:sp>
        <p:nvSpPr>
          <p:cNvPr id="11" name="TextBox 11"/>
          <p:cNvSpPr txBox="1"/>
          <p:nvPr/>
        </p:nvSpPr>
        <p:spPr>
          <a:xfrm>
            <a:off x="2098624" y="5216715"/>
            <a:ext cx="15405024" cy="646431"/>
          </a:xfrm>
          <a:prstGeom prst="rect">
            <a:avLst/>
          </a:prstGeom>
        </p:spPr>
        <p:txBody>
          <a:bodyPr lIns="0" tIns="0" rIns="0" bIns="0" rtlCol="0" anchor="t">
            <a:spAutoFit/>
          </a:bodyPr>
          <a:lstStyle/>
          <a:p>
            <a:pPr>
              <a:lnSpc>
                <a:spcPts val="5319"/>
              </a:lnSpc>
              <a:spcBef>
                <a:spcPct val="0"/>
              </a:spcBef>
            </a:pPr>
            <a:r>
              <a:rPr lang="en-US" sz="3799" spc="379" dirty="0">
                <a:solidFill>
                  <a:srgbClr val="FFFBFB"/>
                </a:solidFill>
                <a:latin typeface="Gagalin"/>
              </a:rPr>
              <a:t>FAECAL SLUDGE TREATMENT PLANTS at proposed </a:t>
            </a:r>
            <a:r>
              <a:rPr lang="en-US" sz="3799" spc="379" dirty="0" err="1">
                <a:solidFill>
                  <a:srgbClr val="FFFBFB"/>
                </a:solidFill>
                <a:latin typeface="Gagalin"/>
              </a:rPr>
              <a:t>stp</a:t>
            </a:r>
            <a:r>
              <a:rPr lang="en-US" sz="3799" spc="379" dirty="0">
                <a:solidFill>
                  <a:srgbClr val="FFFBFB"/>
                </a:solidFill>
                <a:latin typeface="Gagalin"/>
              </a:rPr>
              <a:t> sites</a:t>
            </a:r>
          </a:p>
        </p:txBody>
      </p:sp>
      <p:sp>
        <p:nvSpPr>
          <p:cNvPr id="12" name="TextBox 12"/>
          <p:cNvSpPr txBox="1"/>
          <p:nvPr/>
        </p:nvSpPr>
        <p:spPr>
          <a:xfrm>
            <a:off x="2098624" y="6312422"/>
            <a:ext cx="15405024" cy="646431"/>
          </a:xfrm>
          <a:prstGeom prst="rect">
            <a:avLst/>
          </a:prstGeom>
        </p:spPr>
        <p:txBody>
          <a:bodyPr lIns="0" tIns="0" rIns="0" bIns="0" rtlCol="0" anchor="t">
            <a:spAutoFit/>
          </a:bodyPr>
          <a:lstStyle/>
          <a:p>
            <a:pPr>
              <a:lnSpc>
                <a:spcPts val="5319"/>
              </a:lnSpc>
              <a:spcBef>
                <a:spcPct val="0"/>
              </a:spcBef>
            </a:pPr>
            <a:r>
              <a:rPr lang="en-US" sz="3799" spc="379" dirty="0">
                <a:solidFill>
                  <a:srgbClr val="FFFBFB"/>
                </a:solidFill>
                <a:latin typeface="Gagalin"/>
              </a:rPr>
              <a:t>installation of </a:t>
            </a:r>
            <a:r>
              <a:rPr lang="en-US" sz="3799" spc="379" dirty="0" err="1">
                <a:solidFill>
                  <a:srgbClr val="FFFBFB"/>
                </a:solidFill>
                <a:latin typeface="Gagalin"/>
              </a:rPr>
              <a:t>ocem’S</a:t>
            </a:r>
            <a:r>
              <a:rPr lang="en-US" sz="3799" spc="379" dirty="0">
                <a:solidFill>
                  <a:srgbClr val="FFFBFB"/>
                </a:solidFill>
                <a:latin typeface="Gagalin"/>
              </a:rPr>
              <a:t> AT ALL EXISTING STP’s</a:t>
            </a:r>
          </a:p>
        </p:txBody>
      </p:sp>
      <p:sp>
        <p:nvSpPr>
          <p:cNvPr id="13" name="TextBox 13"/>
          <p:cNvSpPr txBox="1"/>
          <p:nvPr/>
        </p:nvSpPr>
        <p:spPr>
          <a:xfrm>
            <a:off x="844201" y="7347908"/>
            <a:ext cx="898685" cy="873562"/>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06</a:t>
            </a:r>
          </a:p>
        </p:txBody>
      </p:sp>
      <p:sp>
        <p:nvSpPr>
          <p:cNvPr id="14" name="TextBox 14"/>
          <p:cNvSpPr txBox="1"/>
          <p:nvPr/>
        </p:nvSpPr>
        <p:spPr>
          <a:xfrm>
            <a:off x="2098624" y="7463678"/>
            <a:ext cx="6010414" cy="646431"/>
          </a:xfrm>
          <a:prstGeom prst="rect">
            <a:avLst/>
          </a:prstGeom>
        </p:spPr>
        <p:txBody>
          <a:bodyPr lIns="0" tIns="0" rIns="0" bIns="0" rtlCol="0" anchor="t">
            <a:spAutoFit/>
          </a:bodyPr>
          <a:lstStyle/>
          <a:p>
            <a:pPr>
              <a:lnSpc>
                <a:spcPts val="5319"/>
              </a:lnSpc>
              <a:spcBef>
                <a:spcPct val="0"/>
              </a:spcBef>
            </a:pPr>
            <a:r>
              <a:rPr lang="en-US" sz="3799" spc="379" dirty="0">
                <a:solidFill>
                  <a:srgbClr val="FFFBFB"/>
                </a:solidFill>
                <a:latin typeface="Gagalin"/>
              </a:rPr>
              <a:t>river-front activities</a:t>
            </a:r>
          </a:p>
        </p:txBody>
      </p:sp>
      <p:sp>
        <p:nvSpPr>
          <p:cNvPr id="15" name="TextBox 15"/>
          <p:cNvSpPr txBox="1"/>
          <p:nvPr/>
        </p:nvSpPr>
        <p:spPr>
          <a:xfrm>
            <a:off x="844201" y="8459595"/>
            <a:ext cx="898685" cy="873562"/>
          </a:xfrm>
          <a:prstGeom prst="rect">
            <a:avLst/>
          </a:prstGeom>
        </p:spPr>
        <p:txBody>
          <a:bodyPr lIns="0" tIns="0" rIns="0" bIns="0" rtlCol="0" anchor="t">
            <a:spAutoFit/>
          </a:bodyPr>
          <a:lstStyle/>
          <a:p>
            <a:pPr algn="ctr">
              <a:lnSpc>
                <a:spcPts val="6975"/>
              </a:lnSpc>
              <a:spcBef>
                <a:spcPct val="0"/>
              </a:spcBef>
            </a:pPr>
            <a:r>
              <a:rPr lang="en-US" sz="4982" spc="-99" dirty="0">
                <a:solidFill>
                  <a:srgbClr val="E4C05A"/>
                </a:solidFill>
                <a:latin typeface="Montserrat Light Bold"/>
              </a:rPr>
              <a:t>07</a:t>
            </a:r>
          </a:p>
        </p:txBody>
      </p:sp>
      <p:sp>
        <p:nvSpPr>
          <p:cNvPr id="16" name="TextBox 16"/>
          <p:cNvSpPr txBox="1"/>
          <p:nvPr/>
        </p:nvSpPr>
        <p:spPr>
          <a:xfrm>
            <a:off x="2098624" y="8557784"/>
            <a:ext cx="7243558" cy="646431"/>
          </a:xfrm>
          <a:prstGeom prst="rect">
            <a:avLst/>
          </a:prstGeom>
        </p:spPr>
        <p:txBody>
          <a:bodyPr lIns="0" tIns="0" rIns="0" bIns="0" rtlCol="0" anchor="t">
            <a:spAutoFit/>
          </a:bodyPr>
          <a:lstStyle/>
          <a:p>
            <a:pPr>
              <a:lnSpc>
                <a:spcPts val="5319"/>
              </a:lnSpc>
              <a:spcBef>
                <a:spcPct val="0"/>
              </a:spcBef>
            </a:pPr>
            <a:r>
              <a:rPr lang="en-US" sz="3799" spc="379" dirty="0">
                <a:solidFill>
                  <a:srgbClr val="FFFBFB"/>
                </a:solidFill>
                <a:latin typeface="Gagalin"/>
              </a:rPr>
              <a:t>removal of encroachments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41353" y="1028700"/>
            <a:ext cx="8850956" cy="5991902"/>
          </a:xfrm>
          <a:custGeom>
            <a:avLst/>
            <a:gdLst/>
            <a:ahLst/>
            <a:cxnLst/>
            <a:rect l="l" t="t" r="r" b="b"/>
            <a:pathLst>
              <a:path w="8850956" h="5991902">
                <a:moveTo>
                  <a:pt x="0" y="0"/>
                </a:moveTo>
                <a:lnTo>
                  <a:pt x="8850956" y="0"/>
                </a:lnTo>
                <a:lnTo>
                  <a:pt x="8850956" y="5991902"/>
                </a:lnTo>
                <a:lnTo>
                  <a:pt x="0" y="5991902"/>
                </a:lnTo>
                <a:lnTo>
                  <a:pt x="0" y="0"/>
                </a:lnTo>
                <a:close/>
              </a:path>
            </a:pathLst>
          </a:custGeom>
          <a:blipFill>
            <a:blip r:embed="rId2"/>
            <a:stretch>
              <a:fillRect l="-689" t="-1273" r="-1206" b="-764"/>
            </a:stretch>
          </a:blipFill>
        </p:spPr>
      </p:sp>
      <p:sp>
        <p:nvSpPr>
          <p:cNvPr id="3" name="TextBox 3"/>
          <p:cNvSpPr txBox="1"/>
          <p:nvPr/>
        </p:nvSpPr>
        <p:spPr>
          <a:xfrm>
            <a:off x="273379" y="66041"/>
            <a:ext cx="9548498" cy="962659"/>
          </a:xfrm>
          <a:prstGeom prst="rect">
            <a:avLst/>
          </a:prstGeom>
        </p:spPr>
        <p:txBody>
          <a:bodyPr lIns="0" tIns="0" rIns="0" bIns="0" rtlCol="0" anchor="t">
            <a:spAutoFit/>
          </a:bodyPr>
          <a:lstStyle/>
          <a:p>
            <a:pPr marL="0" lvl="0" indent="0" algn="ctr">
              <a:lnSpc>
                <a:spcPts val="7840"/>
              </a:lnSpc>
            </a:pPr>
            <a:r>
              <a:rPr lang="en-US" sz="5600" spc="280" dirty="0">
                <a:solidFill>
                  <a:srgbClr val="E4C05A"/>
                </a:solidFill>
                <a:latin typeface="Gagalin"/>
              </a:rPr>
              <a:t>SEWAGE TREATMENT PLANTS</a:t>
            </a:r>
          </a:p>
        </p:txBody>
      </p:sp>
      <p:sp>
        <p:nvSpPr>
          <p:cNvPr id="4" name="TextBox 4"/>
          <p:cNvSpPr txBox="1"/>
          <p:nvPr/>
        </p:nvSpPr>
        <p:spPr>
          <a:xfrm>
            <a:off x="0" y="1643155"/>
            <a:ext cx="8422849" cy="12439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The Government has accorded administrative sanction for one package for construction of 17 STPs with a capacity of 376.5 MLD </a:t>
            </a:r>
          </a:p>
        </p:txBody>
      </p:sp>
      <p:sp>
        <p:nvSpPr>
          <p:cNvPr id="5" name="TextBox 5"/>
          <p:cNvSpPr txBox="1"/>
          <p:nvPr/>
        </p:nvSpPr>
        <p:spPr>
          <a:xfrm>
            <a:off x="-161992" y="4570633"/>
            <a:ext cx="9500699" cy="25012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HMWSSB has identified a gap of 1174 MLD of sewage flowing through 185 drains to water bodies. </a:t>
            </a:r>
          </a:p>
          <a:p>
            <a:pPr>
              <a:lnSpc>
                <a:spcPts val="3359"/>
              </a:lnSpc>
            </a:pPr>
            <a:endParaRPr lang="en-US" sz="2399" spc="239">
              <a:solidFill>
                <a:srgbClr val="C1FF72"/>
              </a:solidFill>
              <a:latin typeface="Lato"/>
            </a:endParaRPr>
          </a:p>
          <a:p>
            <a:pPr marL="518158" lvl="1" indent="-259079">
              <a:lnSpc>
                <a:spcPts val="3359"/>
              </a:lnSpc>
              <a:buFont typeface="Arial"/>
              <a:buChar char="•"/>
            </a:pPr>
            <a:r>
              <a:rPr lang="en-US" sz="2399" spc="239">
                <a:solidFill>
                  <a:srgbClr val="C1FF72"/>
                </a:solidFill>
                <a:latin typeface="Lato"/>
              </a:rPr>
              <a:t>They have issued a work order for preparation of a DPR for in-situ remediation of drains leading to the river Musi.</a:t>
            </a:r>
          </a:p>
        </p:txBody>
      </p:sp>
      <p:sp>
        <p:nvSpPr>
          <p:cNvPr id="6" name="TextBox 6"/>
          <p:cNvSpPr txBox="1"/>
          <p:nvPr/>
        </p:nvSpPr>
        <p:spPr>
          <a:xfrm>
            <a:off x="-161992" y="7452899"/>
            <a:ext cx="9305992" cy="12439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C1FF72"/>
                </a:solidFill>
                <a:latin typeface="Lato"/>
              </a:rPr>
              <a:t>HMWSSSB has submitted a proposal of Rs.528.30 Crores for taking up in-situ remediation of 1174 MLD sewage at Rs.45 Lakh per MLD to Government.</a:t>
            </a:r>
          </a:p>
        </p:txBody>
      </p:sp>
      <p:sp>
        <p:nvSpPr>
          <p:cNvPr id="7" name="TextBox 7"/>
          <p:cNvSpPr txBox="1"/>
          <p:nvPr/>
        </p:nvSpPr>
        <p:spPr>
          <a:xfrm>
            <a:off x="273379" y="3477670"/>
            <a:ext cx="5047628" cy="712468"/>
          </a:xfrm>
          <a:prstGeom prst="rect">
            <a:avLst/>
          </a:prstGeom>
        </p:spPr>
        <p:txBody>
          <a:bodyPr lIns="0" tIns="0" rIns="0" bIns="0" rtlCol="0" anchor="t">
            <a:spAutoFit/>
          </a:bodyPr>
          <a:lstStyle/>
          <a:p>
            <a:pPr marL="0" lvl="0" indent="0" algn="ctr">
              <a:lnSpc>
                <a:spcPts val="5880"/>
              </a:lnSpc>
            </a:pPr>
            <a:r>
              <a:rPr lang="en-US" sz="4200" spc="210">
                <a:solidFill>
                  <a:srgbClr val="E4C05A"/>
                </a:solidFill>
                <a:latin typeface="Gagalin"/>
              </a:rPr>
              <a:t>IN-SITU TREATMENT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119327" y="310859"/>
            <a:ext cx="6501468" cy="5016817"/>
          </a:xfrm>
          <a:custGeom>
            <a:avLst/>
            <a:gdLst/>
            <a:ahLst/>
            <a:cxnLst/>
            <a:rect l="l" t="t" r="r" b="b"/>
            <a:pathLst>
              <a:path w="6501468" h="5016817">
                <a:moveTo>
                  <a:pt x="0" y="0"/>
                </a:moveTo>
                <a:lnTo>
                  <a:pt x="6501468" y="0"/>
                </a:lnTo>
                <a:lnTo>
                  <a:pt x="6501468" y="5016817"/>
                </a:lnTo>
                <a:lnTo>
                  <a:pt x="0" y="5016817"/>
                </a:lnTo>
                <a:lnTo>
                  <a:pt x="0" y="0"/>
                </a:lnTo>
                <a:close/>
              </a:path>
            </a:pathLst>
          </a:custGeom>
          <a:blipFill>
            <a:blip r:embed="rId2"/>
            <a:stretch>
              <a:fillRect/>
            </a:stretch>
          </a:blipFill>
        </p:spPr>
      </p:sp>
      <p:sp>
        <p:nvSpPr>
          <p:cNvPr id="3" name="Freeform 3"/>
          <p:cNvSpPr/>
          <p:nvPr/>
        </p:nvSpPr>
        <p:spPr>
          <a:xfrm>
            <a:off x="597314" y="310859"/>
            <a:ext cx="5962626" cy="4968855"/>
          </a:xfrm>
          <a:custGeom>
            <a:avLst/>
            <a:gdLst/>
            <a:ahLst/>
            <a:cxnLst/>
            <a:rect l="l" t="t" r="r" b="b"/>
            <a:pathLst>
              <a:path w="5962626" h="4968855">
                <a:moveTo>
                  <a:pt x="0" y="0"/>
                </a:moveTo>
                <a:lnTo>
                  <a:pt x="5962626" y="0"/>
                </a:lnTo>
                <a:lnTo>
                  <a:pt x="5962626" y="4968855"/>
                </a:lnTo>
                <a:lnTo>
                  <a:pt x="0" y="4968855"/>
                </a:lnTo>
                <a:lnTo>
                  <a:pt x="0" y="0"/>
                </a:lnTo>
                <a:close/>
              </a:path>
            </a:pathLst>
          </a:custGeom>
          <a:blipFill>
            <a:blip r:embed="rId3"/>
            <a:stretch>
              <a:fillRect/>
            </a:stretch>
          </a:blipFill>
        </p:spPr>
      </p:sp>
      <p:sp>
        <p:nvSpPr>
          <p:cNvPr id="4" name="TextBox 4"/>
          <p:cNvSpPr txBox="1"/>
          <p:nvPr/>
        </p:nvSpPr>
        <p:spPr>
          <a:xfrm>
            <a:off x="265211" y="8163487"/>
            <a:ext cx="17437781" cy="1480185"/>
          </a:xfrm>
          <a:prstGeom prst="rect">
            <a:avLst/>
          </a:prstGeom>
        </p:spPr>
        <p:txBody>
          <a:bodyPr lIns="0" tIns="0" rIns="0" bIns="0" rtlCol="0" anchor="t">
            <a:spAutoFit/>
          </a:bodyPr>
          <a:lstStyle/>
          <a:p>
            <a:pPr marL="453390" lvl="1" indent="-226695">
              <a:lnSpc>
                <a:spcPts val="2940"/>
              </a:lnSpc>
              <a:buFont typeface="Arial"/>
              <a:buChar char="•"/>
            </a:pPr>
            <a:r>
              <a:rPr lang="en-US" sz="2100" spc="210">
                <a:solidFill>
                  <a:srgbClr val="E4C05A"/>
                </a:solidFill>
                <a:latin typeface="Open Sauce Bold"/>
              </a:rPr>
              <a:t>Within Hyderabad, the Musi runs nearly dry. The loss of water is likely to be caused due to the impounding of river water in reservoirs and the degradation of catchment areas. Unchecked urban development and construction over natural rainwater channels and water tanks have disrupted the drainage patterns of the region. Untreated sewage as well as industrial effluents now flow into the river, which is severely polluted</a:t>
            </a:r>
          </a:p>
        </p:txBody>
      </p:sp>
      <p:sp>
        <p:nvSpPr>
          <p:cNvPr id="5" name="TextBox 5"/>
          <p:cNvSpPr txBox="1"/>
          <p:nvPr/>
        </p:nvSpPr>
        <p:spPr>
          <a:xfrm>
            <a:off x="265211" y="5635552"/>
            <a:ext cx="17205022" cy="2223135"/>
          </a:xfrm>
          <a:prstGeom prst="rect">
            <a:avLst/>
          </a:prstGeom>
        </p:spPr>
        <p:txBody>
          <a:bodyPr lIns="0" tIns="0" rIns="0" bIns="0" rtlCol="0" anchor="t">
            <a:spAutoFit/>
          </a:bodyPr>
          <a:lstStyle/>
          <a:p>
            <a:pPr marL="453390" lvl="1" indent="-226695">
              <a:lnSpc>
                <a:spcPts val="2940"/>
              </a:lnSpc>
              <a:buFont typeface="Arial"/>
              <a:buChar char="•"/>
            </a:pPr>
            <a:r>
              <a:rPr lang="en-US" sz="2100" spc="210">
                <a:solidFill>
                  <a:srgbClr val="E4C05A"/>
                </a:solidFill>
                <a:latin typeface="Open Sauce Bold"/>
              </a:rPr>
              <a:t>The Musi River originates in the Anantagiri hills and flows into the Osmansagar and Himayatsagar reservoirs, it consists of 2 rivulets Esi (8 kms) and Musa (13 kms) which then converge into Musi River thus being the water sources for Hyderabad for over a century. </a:t>
            </a:r>
          </a:p>
          <a:p>
            <a:pPr>
              <a:lnSpc>
                <a:spcPts val="2940"/>
              </a:lnSpc>
            </a:pPr>
            <a:endParaRPr lang="en-US" sz="2100" spc="210">
              <a:solidFill>
                <a:srgbClr val="E4C05A"/>
              </a:solidFill>
              <a:latin typeface="Open Sauce Bold"/>
            </a:endParaRPr>
          </a:p>
          <a:p>
            <a:pPr marL="453390" lvl="1" indent="-226695">
              <a:lnSpc>
                <a:spcPts val="2940"/>
              </a:lnSpc>
              <a:buFont typeface="Arial"/>
              <a:buChar char="•"/>
            </a:pPr>
            <a:r>
              <a:rPr lang="en-US" sz="2100" spc="210">
                <a:solidFill>
                  <a:srgbClr val="E4C05A"/>
                </a:solidFill>
                <a:latin typeface="Open Sauce Bold"/>
              </a:rPr>
              <a:t>The reservoirs were constructed in the Nizam’s reign after devastating floods in 1908. Land around the reservoirs is a Government protected conservation area.</a:t>
            </a:r>
          </a:p>
        </p:txBody>
      </p:sp>
      <p:sp>
        <p:nvSpPr>
          <p:cNvPr id="6" name="TextBox 6"/>
          <p:cNvSpPr txBox="1"/>
          <p:nvPr/>
        </p:nvSpPr>
        <p:spPr>
          <a:xfrm>
            <a:off x="6922504" y="2723963"/>
            <a:ext cx="3834259" cy="754419"/>
          </a:xfrm>
          <a:prstGeom prst="rect">
            <a:avLst/>
          </a:prstGeom>
        </p:spPr>
        <p:txBody>
          <a:bodyPr lIns="0" tIns="0" rIns="0" bIns="0" rtlCol="0" anchor="t">
            <a:spAutoFit/>
          </a:bodyPr>
          <a:lstStyle/>
          <a:p>
            <a:pPr>
              <a:lnSpc>
                <a:spcPts val="5280"/>
              </a:lnSpc>
            </a:pPr>
            <a:r>
              <a:rPr lang="en-US" sz="6600">
                <a:solidFill>
                  <a:srgbClr val="5DA202"/>
                </a:solidFill>
                <a:latin typeface="Gagalin"/>
              </a:rPr>
              <a:t>MUSI RIVER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79977" y="1028700"/>
            <a:ext cx="15128047" cy="8104311"/>
          </a:xfrm>
          <a:custGeom>
            <a:avLst/>
            <a:gdLst/>
            <a:ahLst/>
            <a:cxnLst/>
            <a:rect l="l" t="t" r="r" b="b"/>
            <a:pathLst>
              <a:path w="15128047" h="8104311">
                <a:moveTo>
                  <a:pt x="0" y="0"/>
                </a:moveTo>
                <a:lnTo>
                  <a:pt x="15128046" y="0"/>
                </a:lnTo>
                <a:lnTo>
                  <a:pt x="15128046" y="8104311"/>
                </a:lnTo>
                <a:lnTo>
                  <a:pt x="0" y="8104311"/>
                </a:lnTo>
                <a:lnTo>
                  <a:pt x="0" y="0"/>
                </a:lnTo>
                <a:close/>
              </a:path>
            </a:pathLst>
          </a:custGeom>
          <a:blipFill>
            <a:blip r:embed="rId2"/>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Freeform 2"/>
          <p:cNvSpPr/>
          <p:nvPr/>
        </p:nvSpPr>
        <p:spPr>
          <a:xfrm>
            <a:off x="760599" y="1211536"/>
            <a:ext cx="16766801" cy="9075464"/>
          </a:xfrm>
          <a:custGeom>
            <a:avLst/>
            <a:gdLst/>
            <a:ahLst/>
            <a:cxnLst/>
            <a:rect l="l" t="t" r="r" b="b"/>
            <a:pathLst>
              <a:path w="16766801" h="9075464">
                <a:moveTo>
                  <a:pt x="0" y="0"/>
                </a:moveTo>
                <a:lnTo>
                  <a:pt x="16766802" y="0"/>
                </a:lnTo>
                <a:lnTo>
                  <a:pt x="16766802" y="9075464"/>
                </a:lnTo>
                <a:lnTo>
                  <a:pt x="0" y="9075464"/>
                </a:lnTo>
                <a:lnTo>
                  <a:pt x="0" y="0"/>
                </a:lnTo>
                <a:close/>
              </a:path>
            </a:pathLst>
          </a:custGeom>
          <a:blipFill>
            <a:blip r:embed="rId2"/>
            <a:stretch>
              <a:fillRect/>
            </a:stretch>
          </a:blipFill>
        </p:spPr>
      </p:sp>
      <p:sp>
        <p:nvSpPr>
          <p:cNvPr id="3" name="TextBox 3"/>
          <p:cNvSpPr txBox="1"/>
          <p:nvPr/>
        </p:nvSpPr>
        <p:spPr>
          <a:xfrm>
            <a:off x="273379" y="66041"/>
            <a:ext cx="12469102" cy="962659"/>
          </a:xfrm>
          <a:prstGeom prst="rect">
            <a:avLst/>
          </a:prstGeom>
        </p:spPr>
        <p:txBody>
          <a:bodyPr lIns="0" tIns="0" rIns="0" bIns="0" rtlCol="0" anchor="t">
            <a:spAutoFit/>
          </a:bodyPr>
          <a:lstStyle/>
          <a:p>
            <a:pPr marL="0" lvl="0" indent="0" algn="ctr">
              <a:lnSpc>
                <a:spcPts val="7840"/>
              </a:lnSpc>
            </a:pPr>
            <a:r>
              <a:rPr lang="en-US" sz="5600" spc="280">
                <a:solidFill>
                  <a:srgbClr val="000000"/>
                </a:solidFill>
                <a:latin typeface="Gagalin"/>
              </a:rPr>
              <a:t>MUSI RIVER REVITALIZATION PROJECT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BD59"/>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971291" y="4344986"/>
            <a:ext cx="15811571"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POTENTIAL SOLUTIONS</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CFB9"/>
        </a:solidFill>
        <a:effectLst/>
      </p:bgPr>
    </p:bg>
    <p:spTree>
      <p:nvGrpSpPr>
        <p:cNvPr id="1" name=""/>
        <p:cNvGrpSpPr/>
        <p:nvPr/>
      </p:nvGrpSpPr>
      <p:grpSpPr>
        <a:xfrm>
          <a:off x="0" y="0"/>
          <a:ext cx="0" cy="0"/>
          <a:chOff x="0" y="0"/>
          <a:chExt cx="0" cy="0"/>
        </a:xfrm>
      </p:grpSpPr>
      <p:grpSp>
        <p:nvGrpSpPr>
          <p:cNvPr id="2" name="Group 2"/>
          <p:cNvGrpSpPr/>
          <p:nvPr/>
        </p:nvGrpSpPr>
        <p:grpSpPr>
          <a:xfrm>
            <a:off x="62958" y="2758157"/>
            <a:ext cx="13376586" cy="6887150"/>
            <a:chOff x="0" y="0"/>
            <a:chExt cx="3835093" cy="1974559"/>
          </a:xfrm>
        </p:grpSpPr>
        <p:sp>
          <p:nvSpPr>
            <p:cNvPr id="3" name="Freeform 3"/>
            <p:cNvSpPr/>
            <p:nvPr/>
          </p:nvSpPr>
          <p:spPr>
            <a:xfrm>
              <a:off x="0" y="0"/>
              <a:ext cx="3835093" cy="1974559"/>
            </a:xfrm>
            <a:custGeom>
              <a:avLst/>
              <a:gdLst/>
              <a:ahLst/>
              <a:cxnLst/>
              <a:rect l="l" t="t" r="r" b="b"/>
              <a:pathLst>
                <a:path w="3835093" h="1974559">
                  <a:moveTo>
                    <a:pt x="57877" y="0"/>
                  </a:moveTo>
                  <a:lnTo>
                    <a:pt x="3777217" y="0"/>
                  </a:lnTo>
                  <a:cubicBezTo>
                    <a:pt x="3792567" y="0"/>
                    <a:pt x="3807288" y="6098"/>
                    <a:pt x="3818142" y="16952"/>
                  </a:cubicBezTo>
                  <a:cubicBezTo>
                    <a:pt x="3828996" y="27806"/>
                    <a:pt x="3835093" y="42527"/>
                    <a:pt x="3835093" y="57877"/>
                  </a:cubicBezTo>
                  <a:lnTo>
                    <a:pt x="3835093" y="1916683"/>
                  </a:lnTo>
                  <a:cubicBezTo>
                    <a:pt x="3835093" y="1932032"/>
                    <a:pt x="3828996" y="1946754"/>
                    <a:pt x="3818142" y="1957608"/>
                  </a:cubicBezTo>
                  <a:cubicBezTo>
                    <a:pt x="3807288" y="1968462"/>
                    <a:pt x="3792567" y="1974559"/>
                    <a:pt x="3777217" y="1974559"/>
                  </a:cubicBezTo>
                  <a:lnTo>
                    <a:pt x="57877" y="1974559"/>
                  </a:lnTo>
                  <a:cubicBezTo>
                    <a:pt x="42527" y="1974559"/>
                    <a:pt x="27806" y="1968462"/>
                    <a:pt x="16952" y="1957608"/>
                  </a:cubicBezTo>
                  <a:cubicBezTo>
                    <a:pt x="6098" y="1946754"/>
                    <a:pt x="0" y="1932032"/>
                    <a:pt x="0" y="1916683"/>
                  </a:cubicBezTo>
                  <a:lnTo>
                    <a:pt x="0" y="57877"/>
                  </a:lnTo>
                  <a:cubicBezTo>
                    <a:pt x="0" y="42527"/>
                    <a:pt x="6098" y="27806"/>
                    <a:pt x="16952" y="16952"/>
                  </a:cubicBezTo>
                  <a:cubicBezTo>
                    <a:pt x="27806" y="6098"/>
                    <a:pt x="42527" y="0"/>
                    <a:pt x="57877" y="0"/>
                  </a:cubicBezTo>
                  <a:close/>
                </a:path>
              </a:pathLst>
            </a:custGeom>
            <a:solidFill>
              <a:srgbClr val="FFFFFF"/>
            </a:solidFill>
            <a:ln w="19050" cap="rnd">
              <a:solidFill>
                <a:srgbClr val="2B2B2B"/>
              </a:solidFill>
              <a:prstDash val="solid"/>
              <a:round/>
            </a:ln>
          </p:spPr>
        </p:sp>
        <p:sp>
          <p:nvSpPr>
            <p:cNvPr id="4" name="TextBox 4"/>
            <p:cNvSpPr txBox="1"/>
            <p:nvPr/>
          </p:nvSpPr>
          <p:spPr>
            <a:xfrm>
              <a:off x="0" y="-28575"/>
              <a:ext cx="3835093" cy="2003134"/>
            </a:xfrm>
            <a:prstGeom prst="rect">
              <a:avLst/>
            </a:prstGeom>
          </p:spPr>
          <p:txBody>
            <a:bodyPr lIns="63000" tIns="63000" rIns="63000" bIns="63000" rtlCol="0" anchor="ctr"/>
            <a:lstStyle/>
            <a:p>
              <a:pPr algn="ctr">
                <a:lnSpc>
                  <a:spcPts val="2430"/>
                </a:lnSpc>
                <a:spcBef>
                  <a:spcPct val="0"/>
                </a:spcBef>
              </a:pPr>
              <a:endParaRPr/>
            </a:p>
          </p:txBody>
        </p:sp>
      </p:grpSp>
      <p:grpSp>
        <p:nvGrpSpPr>
          <p:cNvPr id="5" name="Group 5"/>
          <p:cNvGrpSpPr/>
          <p:nvPr/>
        </p:nvGrpSpPr>
        <p:grpSpPr>
          <a:xfrm>
            <a:off x="108796" y="525524"/>
            <a:ext cx="13284910" cy="1806036"/>
            <a:chOff x="0" y="0"/>
            <a:chExt cx="3808809" cy="517794"/>
          </a:xfrm>
        </p:grpSpPr>
        <p:sp>
          <p:nvSpPr>
            <p:cNvPr id="6" name="Freeform 6"/>
            <p:cNvSpPr/>
            <p:nvPr/>
          </p:nvSpPr>
          <p:spPr>
            <a:xfrm>
              <a:off x="0" y="0"/>
              <a:ext cx="3808809" cy="517794"/>
            </a:xfrm>
            <a:custGeom>
              <a:avLst/>
              <a:gdLst/>
              <a:ahLst/>
              <a:cxnLst/>
              <a:rect l="l" t="t" r="r" b="b"/>
              <a:pathLst>
                <a:path w="3808809" h="517794">
                  <a:moveTo>
                    <a:pt x="58276" y="0"/>
                  </a:moveTo>
                  <a:lnTo>
                    <a:pt x="3750533" y="0"/>
                  </a:lnTo>
                  <a:cubicBezTo>
                    <a:pt x="3782718" y="0"/>
                    <a:pt x="3808809" y="26091"/>
                    <a:pt x="3808809" y="58276"/>
                  </a:cubicBezTo>
                  <a:lnTo>
                    <a:pt x="3808809" y="459518"/>
                  </a:lnTo>
                  <a:cubicBezTo>
                    <a:pt x="3808809" y="491703"/>
                    <a:pt x="3782718" y="517794"/>
                    <a:pt x="3750533" y="517794"/>
                  </a:cubicBezTo>
                  <a:lnTo>
                    <a:pt x="58276" y="517794"/>
                  </a:lnTo>
                  <a:cubicBezTo>
                    <a:pt x="26091" y="517794"/>
                    <a:pt x="0" y="491703"/>
                    <a:pt x="0" y="459518"/>
                  </a:cubicBezTo>
                  <a:lnTo>
                    <a:pt x="0" y="58276"/>
                  </a:lnTo>
                  <a:cubicBezTo>
                    <a:pt x="0" y="26091"/>
                    <a:pt x="26091" y="0"/>
                    <a:pt x="58276" y="0"/>
                  </a:cubicBezTo>
                  <a:close/>
                </a:path>
              </a:pathLst>
            </a:custGeom>
            <a:solidFill>
              <a:srgbClr val="DFB0B0"/>
            </a:solidFill>
            <a:ln w="19050" cap="rnd">
              <a:solidFill>
                <a:srgbClr val="2B2B2B"/>
              </a:solidFill>
              <a:prstDash val="solid"/>
              <a:round/>
            </a:ln>
          </p:spPr>
        </p:sp>
        <p:sp>
          <p:nvSpPr>
            <p:cNvPr id="7" name="TextBox 7"/>
            <p:cNvSpPr txBox="1"/>
            <p:nvPr/>
          </p:nvSpPr>
          <p:spPr>
            <a:xfrm>
              <a:off x="0" y="-28575"/>
              <a:ext cx="3808809" cy="546369"/>
            </a:xfrm>
            <a:prstGeom prst="rect">
              <a:avLst/>
            </a:prstGeom>
          </p:spPr>
          <p:txBody>
            <a:bodyPr lIns="63000" tIns="63000" rIns="63000" bIns="63000" rtlCol="0" anchor="ctr"/>
            <a:lstStyle/>
            <a:p>
              <a:pPr algn="ctr">
                <a:lnSpc>
                  <a:spcPts val="2430"/>
                </a:lnSpc>
                <a:spcBef>
                  <a:spcPct val="0"/>
                </a:spcBef>
              </a:pPr>
              <a:endParaRPr/>
            </a:p>
          </p:txBody>
        </p:sp>
      </p:grpSp>
      <p:sp>
        <p:nvSpPr>
          <p:cNvPr id="8" name="Freeform 8"/>
          <p:cNvSpPr/>
          <p:nvPr/>
        </p:nvSpPr>
        <p:spPr>
          <a:xfrm>
            <a:off x="13617579" y="0"/>
            <a:ext cx="4670421" cy="4104133"/>
          </a:xfrm>
          <a:custGeom>
            <a:avLst/>
            <a:gdLst/>
            <a:ahLst/>
            <a:cxnLst/>
            <a:rect l="l" t="t" r="r" b="b"/>
            <a:pathLst>
              <a:path w="4670421" h="4104133">
                <a:moveTo>
                  <a:pt x="0" y="0"/>
                </a:moveTo>
                <a:lnTo>
                  <a:pt x="4670421" y="0"/>
                </a:lnTo>
                <a:lnTo>
                  <a:pt x="4670421" y="4104133"/>
                </a:lnTo>
                <a:lnTo>
                  <a:pt x="0" y="41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3691821" y="4477415"/>
            <a:ext cx="4170756" cy="4499275"/>
          </a:xfrm>
          <a:custGeom>
            <a:avLst/>
            <a:gdLst/>
            <a:ahLst/>
            <a:cxnLst/>
            <a:rect l="l" t="t" r="r" b="b"/>
            <a:pathLst>
              <a:path w="4170756" h="4499275">
                <a:moveTo>
                  <a:pt x="0" y="0"/>
                </a:moveTo>
                <a:lnTo>
                  <a:pt x="4170757" y="0"/>
                </a:lnTo>
                <a:lnTo>
                  <a:pt x="4170757" y="4499275"/>
                </a:lnTo>
                <a:lnTo>
                  <a:pt x="0" y="4499275"/>
                </a:lnTo>
                <a:lnTo>
                  <a:pt x="0" y="0"/>
                </a:lnTo>
                <a:close/>
              </a:path>
            </a:pathLst>
          </a:custGeom>
          <a:blipFill>
            <a:blip r:embed="rId4"/>
            <a:stretch>
              <a:fillRect/>
            </a:stretch>
          </a:blipFill>
        </p:spPr>
      </p:sp>
      <p:sp>
        <p:nvSpPr>
          <p:cNvPr id="10" name="TextBox 10"/>
          <p:cNvSpPr txBox="1"/>
          <p:nvPr/>
        </p:nvSpPr>
        <p:spPr>
          <a:xfrm>
            <a:off x="394132" y="541056"/>
            <a:ext cx="12714239" cy="1542661"/>
          </a:xfrm>
          <a:prstGeom prst="rect">
            <a:avLst/>
          </a:prstGeom>
        </p:spPr>
        <p:txBody>
          <a:bodyPr lIns="0" tIns="0" rIns="0" bIns="0" rtlCol="0" anchor="t">
            <a:spAutoFit/>
          </a:bodyPr>
          <a:lstStyle/>
          <a:p>
            <a:pPr>
              <a:lnSpc>
                <a:spcPts val="12621"/>
              </a:lnSpc>
              <a:spcBef>
                <a:spcPct val="0"/>
              </a:spcBef>
            </a:pPr>
            <a:r>
              <a:rPr lang="en-US" sz="9015">
                <a:solidFill>
                  <a:srgbClr val="000000"/>
                </a:solidFill>
                <a:latin typeface="Quicksand"/>
              </a:rPr>
              <a:t>POTENTIAL SOLUTIONS</a:t>
            </a:r>
          </a:p>
        </p:txBody>
      </p:sp>
      <p:sp>
        <p:nvSpPr>
          <p:cNvPr id="11" name="TextBox 11"/>
          <p:cNvSpPr txBox="1"/>
          <p:nvPr/>
        </p:nvSpPr>
        <p:spPr>
          <a:xfrm>
            <a:off x="0" y="3424052"/>
            <a:ext cx="13393706"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Lato Bold"/>
              </a:rPr>
              <a:t>Removal of Juliflora,Shrubs and Silt for free flow of River without Stagnation</a:t>
            </a:r>
          </a:p>
        </p:txBody>
      </p:sp>
      <p:sp>
        <p:nvSpPr>
          <p:cNvPr id="12" name="TextBox 12"/>
          <p:cNvSpPr txBox="1"/>
          <p:nvPr/>
        </p:nvSpPr>
        <p:spPr>
          <a:xfrm>
            <a:off x="0" y="4056508"/>
            <a:ext cx="6919701"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Lato Bold"/>
              </a:rPr>
              <a:t>Removal of Water Hyacinth at Ziaguda</a:t>
            </a:r>
          </a:p>
        </p:txBody>
      </p:sp>
      <p:sp>
        <p:nvSpPr>
          <p:cNvPr id="13" name="TextBox 13"/>
          <p:cNvSpPr txBox="1"/>
          <p:nvPr/>
        </p:nvSpPr>
        <p:spPr>
          <a:xfrm>
            <a:off x="0" y="4707255"/>
            <a:ext cx="13205724" cy="8248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Lato Bold"/>
              </a:rPr>
              <a:t>Clearing Debris &amp; Shrubs between Salarjung Bridge to Chaderghat Bridge which could potentially avoid Floods</a:t>
            </a:r>
          </a:p>
        </p:txBody>
      </p:sp>
      <p:sp>
        <p:nvSpPr>
          <p:cNvPr id="14" name="TextBox 14"/>
          <p:cNvSpPr txBox="1"/>
          <p:nvPr/>
        </p:nvSpPr>
        <p:spPr>
          <a:xfrm>
            <a:off x="0" y="5795967"/>
            <a:ext cx="4882003"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Gagalin"/>
              </a:rPr>
              <a:t>Storm-water Management</a:t>
            </a:r>
          </a:p>
        </p:txBody>
      </p:sp>
      <p:sp>
        <p:nvSpPr>
          <p:cNvPr id="15" name="TextBox 15"/>
          <p:cNvSpPr txBox="1"/>
          <p:nvPr/>
        </p:nvSpPr>
        <p:spPr>
          <a:xfrm>
            <a:off x="0" y="7369497"/>
            <a:ext cx="4784650"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Gagalin"/>
              </a:rPr>
              <a:t>Source Control Measures</a:t>
            </a:r>
          </a:p>
        </p:txBody>
      </p:sp>
      <p:sp>
        <p:nvSpPr>
          <p:cNvPr id="16" name="TextBox 16"/>
          <p:cNvSpPr txBox="1"/>
          <p:nvPr/>
        </p:nvSpPr>
        <p:spPr>
          <a:xfrm>
            <a:off x="0" y="6582732"/>
            <a:ext cx="7153584"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Gagalin"/>
              </a:rPr>
              <a:t>Community Engagement and Awareness</a:t>
            </a:r>
          </a:p>
        </p:txBody>
      </p:sp>
      <p:sp>
        <p:nvSpPr>
          <p:cNvPr id="17" name="TextBox 17"/>
          <p:cNvSpPr txBox="1"/>
          <p:nvPr/>
        </p:nvSpPr>
        <p:spPr>
          <a:xfrm>
            <a:off x="0" y="8156262"/>
            <a:ext cx="4784650" cy="405765"/>
          </a:xfrm>
          <a:prstGeom prst="rect">
            <a:avLst/>
          </a:prstGeom>
        </p:spPr>
        <p:txBody>
          <a:bodyPr lIns="0" tIns="0" rIns="0" bIns="0" rtlCol="0" anchor="t">
            <a:spAutoFit/>
          </a:bodyPr>
          <a:lstStyle/>
          <a:p>
            <a:pPr marL="518158" lvl="1" indent="-259079">
              <a:lnSpc>
                <a:spcPts val="3359"/>
              </a:lnSpc>
              <a:buFont typeface="Arial"/>
              <a:buChar char="•"/>
            </a:pPr>
            <a:r>
              <a:rPr lang="en-US" sz="2399" spc="239">
                <a:solidFill>
                  <a:srgbClr val="000000"/>
                </a:solidFill>
                <a:latin typeface="Gagalin"/>
              </a:rPr>
              <a:t>Ecological Restoration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5757"/>
        </a:solidFill>
        <a:effectLst/>
      </p:bgPr>
    </p:bg>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971291" y="4344986"/>
            <a:ext cx="15811571"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CHALLENGES</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312" y="1028700"/>
            <a:ext cx="15591759" cy="8554112"/>
            <a:chOff x="0" y="0"/>
            <a:chExt cx="4106471" cy="2252935"/>
          </a:xfrm>
        </p:grpSpPr>
        <p:sp>
          <p:nvSpPr>
            <p:cNvPr id="3" name="Freeform 3"/>
            <p:cNvSpPr/>
            <p:nvPr/>
          </p:nvSpPr>
          <p:spPr>
            <a:xfrm>
              <a:off x="0" y="0"/>
              <a:ext cx="4106471" cy="2252935"/>
            </a:xfrm>
            <a:custGeom>
              <a:avLst/>
              <a:gdLst/>
              <a:ahLst/>
              <a:cxnLst/>
              <a:rect l="l" t="t" r="r" b="b"/>
              <a:pathLst>
                <a:path w="4106471" h="2252935">
                  <a:moveTo>
                    <a:pt x="12413" y="0"/>
                  </a:moveTo>
                  <a:lnTo>
                    <a:pt x="4094058" y="0"/>
                  </a:lnTo>
                  <a:cubicBezTo>
                    <a:pt x="4100914" y="0"/>
                    <a:pt x="4106471" y="5558"/>
                    <a:pt x="4106471" y="12413"/>
                  </a:cubicBezTo>
                  <a:lnTo>
                    <a:pt x="4106471" y="2240521"/>
                  </a:lnTo>
                  <a:cubicBezTo>
                    <a:pt x="4106471" y="2243814"/>
                    <a:pt x="4105164" y="2246971"/>
                    <a:pt x="4102836" y="2249299"/>
                  </a:cubicBezTo>
                  <a:cubicBezTo>
                    <a:pt x="4100507" y="2251627"/>
                    <a:pt x="4097350" y="2252935"/>
                    <a:pt x="4094058" y="2252935"/>
                  </a:cubicBezTo>
                  <a:lnTo>
                    <a:pt x="12413" y="2252935"/>
                  </a:lnTo>
                  <a:cubicBezTo>
                    <a:pt x="9121" y="2252935"/>
                    <a:pt x="5964" y="2251627"/>
                    <a:pt x="3636" y="2249299"/>
                  </a:cubicBezTo>
                  <a:cubicBezTo>
                    <a:pt x="1308" y="2246971"/>
                    <a:pt x="0" y="2243814"/>
                    <a:pt x="0" y="2240521"/>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4" name="TextBox 4"/>
            <p:cNvSpPr txBox="1"/>
            <p:nvPr/>
          </p:nvSpPr>
          <p:spPr>
            <a:xfrm>
              <a:off x="0" y="-19050"/>
              <a:ext cx="4106471" cy="2271985"/>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3700172" y="982120"/>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CHALLENGES</a:t>
            </a:r>
          </a:p>
        </p:txBody>
      </p:sp>
      <p:sp>
        <p:nvSpPr>
          <p:cNvPr id="6" name="Freeform 6"/>
          <p:cNvSpPr/>
          <p:nvPr/>
        </p:nvSpPr>
        <p:spPr>
          <a:xfrm>
            <a:off x="17129495" y="157896"/>
            <a:ext cx="1028700" cy="772460"/>
          </a:xfrm>
          <a:custGeom>
            <a:avLst/>
            <a:gdLst/>
            <a:ahLst/>
            <a:cxnLst/>
            <a:rect l="l" t="t" r="r" b="b"/>
            <a:pathLst>
              <a:path w="1028700" h="772460">
                <a:moveTo>
                  <a:pt x="0" y="0"/>
                </a:moveTo>
                <a:lnTo>
                  <a:pt x="1028700" y="0"/>
                </a:lnTo>
                <a:lnTo>
                  <a:pt x="1028700" y="772460"/>
                </a:lnTo>
                <a:lnTo>
                  <a:pt x="0" y="772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38783" y="1840646"/>
            <a:ext cx="15310288" cy="7387590"/>
          </a:xfrm>
          <a:prstGeom prst="rect">
            <a:avLst/>
          </a:prstGeom>
        </p:spPr>
        <p:txBody>
          <a:bodyPr lIns="0" tIns="0" rIns="0" bIns="0" rtlCol="0" anchor="t">
            <a:spAutoFit/>
          </a:bodyPr>
          <a:lstStyle/>
          <a:p>
            <a:pPr marL="518158" lvl="1" indent="-259079">
              <a:lnSpc>
                <a:spcPts val="3359"/>
              </a:lnSpc>
              <a:buAutoNum type="arabicPeriod"/>
            </a:pPr>
            <a:r>
              <a:rPr lang="en-US" sz="2399" spc="239">
                <a:solidFill>
                  <a:srgbClr val="010101"/>
                </a:solidFill>
                <a:latin typeface="Trebuchet MS Bold"/>
              </a:rPr>
              <a:t>Water contamination</a:t>
            </a:r>
            <a:r>
              <a:rPr lang="en-US" sz="2399" spc="239">
                <a:solidFill>
                  <a:srgbClr val="010101"/>
                </a:solidFill>
                <a:latin typeface="Trebuchet MS"/>
              </a:rPr>
              <a:t> : Slums and informal settlements lack adequate sanitation infrastructure and waste from these settlements flows into the river through storm water drains. The sources of industrial effluents are difficult to track, as informal industries are scattered through the city. It is difficult to monitor or enforce regulations and they may be costly and burdensome for informal sector firms.</a:t>
            </a:r>
          </a:p>
          <a:p>
            <a:pPr marL="518158" lvl="1" indent="-259079">
              <a:lnSpc>
                <a:spcPts val="3359"/>
              </a:lnSpc>
              <a:buAutoNum type="arabicPeriod"/>
            </a:pPr>
            <a:r>
              <a:rPr lang="en-US" sz="2399" spc="239">
                <a:solidFill>
                  <a:srgbClr val="010101"/>
                </a:solidFill>
                <a:latin typeface="Trebuchet MS Bold"/>
              </a:rPr>
              <a:t>Laws and Regulations:</a:t>
            </a:r>
            <a:r>
              <a:rPr lang="en-US" sz="2399" spc="239">
                <a:solidFill>
                  <a:srgbClr val="010101"/>
                </a:solidFill>
                <a:latin typeface="Trebuchet MS"/>
              </a:rPr>
              <a:t> While India has fairly strong environmental conservation laws and regulations at the national, state and municipal level, including the Environment Protection Act, 1986 and the Water Act, 1974, enforcement is weak. Unauthorized construction activities are rampant, as enforcement capacity is limited</a:t>
            </a:r>
          </a:p>
          <a:p>
            <a:pPr marL="518158" lvl="1" indent="-259079">
              <a:lnSpc>
                <a:spcPts val="3839"/>
              </a:lnSpc>
              <a:buAutoNum type="arabicPeriod"/>
            </a:pPr>
            <a:r>
              <a:rPr lang="en-US" sz="2399" spc="239">
                <a:solidFill>
                  <a:srgbClr val="010101"/>
                </a:solidFill>
                <a:latin typeface="Trebuchet MS Bold"/>
              </a:rPr>
              <a:t>Slum Communities and Livelihoods: </a:t>
            </a:r>
            <a:r>
              <a:rPr lang="en-US" sz="2399" spc="239">
                <a:solidFill>
                  <a:srgbClr val="010101"/>
                </a:solidFill>
                <a:latin typeface="Trebuchet MS"/>
              </a:rPr>
              <a:t>Poor migrants lack access to formal housing &amp; land and typically settle on marginal or public lands such as riverbanks. The challenge is to minimize the loss of homes and livelihoods and balance environmental protection and sustainability concerns with the welfare of the city’s poor and vulnerable.</a:t>
            </a:r>
          </a:p>
          <a:p>
            <a:pPr marL="518158" lvl="1" indent="-259079">
              <a:lnSpc>
                <a:spcPts val="3359"/>
              </a:lnSpc>
              <a:buAutoNum type="arabicPeriod"/>
            </a:pPr>
            <a:r>
              <a:rPr lang="en-US" sz="2399" spc="239">
                <a:solidFill>
                  <a:srgbClr val="010101"/>
                </a:solidFill>
                <a:latin typeface="Trebuchet MS Bold"/>
              </a:rPr>
              <a:t>The Road: </a:t>
            </a:r>
            <a:r>
              <a:rPr lang="en-US" sz="2399" spc="239">
                <a:solidFill>
                  <a:srgbClr val="010101"/>
                </a:solidFill>
                <a:latin typeface="Trebuchet MS"/>
              </a:rPr>
              <a:t>An elevated road linking the Eastern and Western ends of the extended Hyderabad metropolitan area is a core element of the Government’s requirements for the Musi River Corridor.The challenge is to the integrate the critical transport component with the larger vision for a sustainable, revitalized Musi River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spc="579">
                <a:solidFill>
                  <a:srgbClr val="000000"/>
                </a:solidFill>
                <a:latin typeface="Helios Extended Bold"/>
              </a:rPr>
              <a:t>THANK YOU</a:t>
            </a:r>
          </a:p>
        </p:txBody>
      </p:sp>
      <p:grpSp>
        <p:nvGrpSpPr>
          <p:cNvPr id="6" name="Group 6"/>
          <p:cNvGrpSpPr/>
          <p:nvPr/>
        </p:nvGrpSpPr>
        <p:grpSpPr>
          <a:xfrm>
            <a:off x="1028700" y="900981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287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284551" y="6932479"/>
            <a:ext cx="3718898" cy="917600"/>
            <a:chOff x="0" y="0"/>
            <a:chExt cx="979463" cy="241673"/>
          </a:xfrm>
        </p:grpSpPr>
        <p:sp>
          <p:nvSpPr>
            <p:cNvPr id="13" name="Freeform 13"/>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4" name="TextBox 14"/>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5" name="Freeform 15"/>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2685" y="26090"/>
            <a:ext cx="11742629" cy="10260910"/>
          </a:xfrm>
          <a:custGeom>
            <a:avLst/>
            <a:gdLst/>
            <a:ahLst/>
            <a:cxnLst/>
            <a:rect l="l" t="t" r="r" b="b"/>
            <a:pathLst>
              <a:path w="11742629" h="10260910">
                <a:moveTo>
                  <a:pt x="0" y="0"/>
                </a:moveTo>
                <a:lnTo>
                  <a:pt x="11742630" y="0"/>
                </a:lnTo>
                <a:lnTo>
                  <a:pt x="11742630" y="10260910"/>
                </a:lnTo>
                <a:lnTo>
                  <a:pt x="0" y="1026091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284551" y="6948704"/>
            <a:ext cx="3718898" cy="917600"/>
            <a:chOff x="0" y="0"/>
            <a:chExt cx="979463" cy="241673"/>
          </a:xfrm>
        </p:grpSpPr>
        <p:sp>
          <p:nvSpPr>
            <p:cNvPr id="12" name="Freeform 12"/>
            <p:cNvSpPr/>
            <p:nvPr/>
          </p:nvSpPr>
          <p:spPr>
            <a:xfrm>
              <a:off x="0" y="0"/>
              <a:ext cx="979463" cy="241673"/>
            </a:xfrm>
            <a:custGeom>
              <a:avLst/>
              <a:gdLst/>
              <a:ahLst/>
              <a:cxnLst/>
              <a:rect l="l" t="t" r="r" b="b"/>
              <a:pathLst>
                <a:path w="979463" h="241673">
                  <a:moveTo>
                    <a:pt x="41636" y="0"/>
                  </a:moveTo>
                  <a:lnTo>
                    <a:pt x="937827" y="0"/>
                  </a:lnTo>
                  <a:cubicBezTo>
                    <a:pt x="948870" y="0"/>
                    <a:pt x="959460" y="4387"/>
                    <a:pt x="967268" y="12195"/>
                  </a:cubicBezTo>
                  <a:cubicBezTo>
                    <a:pt x="975076" y="20003"/>
                    <a:pt x="979463" y="30593"/>
                    <a:pt x="979463" y="41636"/>
                  </a:cubicBezTo>
                  <a:lnTo>
                    <a:pt x="979463" y="200037"/>
                  </a:lnTo>
                  <a:cubicBezTo>
                    <a:pt x="979463" y="211079"/>
                    <a:pt x="975076" y="221670"/>
                    <a:pt x="967268" y="229478"/>
                  </a:cubicBezTo>
                  <a:cubicBezTo>
                    <a:pt x="959460" y="237286"/>
                    <a:pt x="948870" y="241673"/>
                    <a:pt x="937827" y="241673"/>
                  </a:cubicBezTo>
                  <a:lnTo>
                    <a:pt x="41636" y="241673"/>
                  </a:lnTo>
                  <a:cubicBezTo>
                    <a:pt x="18641" y="241673"/>
                    <a:pt x="0" y="223032"/>
                    <a:pt x="0" y="200037"/>
                  </a:cubicBezTo>
                  <a:lnTo>
                    <a:pt x="0" y="41636"/>
                  </a:lnTo>
                  <a:cubicBezTo>
                    <a:pt x="0" y="30593"/>
                    <a:pt x="4387" y="20003"/>
                    <a:pt x="12195" y="12195"/>
                  </a:cubicBezTo>
                  <a:cubicBezTo>
                    <a:pt x="20003" y="4387"/>
                    <a:pt x="30593" y="0"/>
                    <a:pt x="41636" y="0"/>
                  </a:cubicBezTo>
                  <a:close/>
                </a:path>
              </a:pathLst>
            </a:custGeom>
            <a:solidFill>
              <a:srgbClr val="4E6E81"/>
            </a:solidFill>
          </p:spPr>
        </p:sp>
        <p:sp>
          <p:nvSpPr>
            <p:cNvPr id="13" name="TextBox 13"/>
            <p:cNvSpPr txBox="1"/>
            <p:nvPr/>
          </p:nvSpPr>
          <p:spPr>
            <a:xfrm>
              <a:off x="0" y="-47625"/>
              <a:ext cx="979463" cy="289298"/>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HYDRO INFORMATICS</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958126" y="4229269"/>
            <a:ext cx="12371749" cy="1406528"/>
          </a:xfrm>
          <a:prstGeom prst="rect">
            <a:avLst/>
          </a:prstGeom>
        </p:spPr>
        <p:txBody>
          <a:bodyPr lIns="0" tIns="0" rIns="0" bIns="0" rtlCol="0" anchor="t">
            <a:spAutoFit/>
          </a:bodyPr>
          <a:lstStyle/>
          <a:p>
            <a:pPr marL="0" lvl="0" indent="0" algn="ctr">
              <a:lnSpc>
                <a:spcPts val="11199"/>
              </a:lnSpc>
            </a:pPr>
            <a:r>
              <a:rPr lang="en-US" sz="7999" spc="399">
                <a:solidFill>
                  <a:srgbClr val="000000"/>
                </a:solidFill>
                <a:latin typeface="Helios Extended Bold"/>
              </a:rPr>
              <a:t>WATER ISSUE</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INDIVIDUAL ASSESSMENT</a:t>
            </a:r>
          </a:p>
        </p:txBody>
      </p:sp>
      <p:grpSp>
        <p:nvGrpSpPr>
          <p:cNvPr id="17" name="Group 17"/>
          <p:cNvGrpSpPr/>
          <p:nvPr/>
        </p:nvGrpSpPr>
        <p:grpSpPr>
          <a:xfrm rot="-5400000">
            <a:off x="13892094" y="6630759"/>
            <a:ext cx="1775418" cy="1553491"/>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363636"/>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38662" y="1677019"/>
            <a:ext cx="14610676" cy="6364776"/>
          </a:xfrm>
          <a:custGeom>
            <a:avLst/>
            <a:gdLst/>
            <a:ahLst/>
            <a:cxnLst/>
            <a:rect l="l" t="t" r="r" b="b"/>
            <a:pathLst>
              <a:path w="14610676" h="6364776">
                <a:moveTo>
                  <a:pt x="0" y="0"/>
                </a:moveTo>
                <a:lnTo>
                  <a:pt x="14610676" y="0"/>
                </a:lnTo>
                <a:lnTo>
                  <a:pt x="14610676" y="6364776"/>
                </a:lnTo>
                <a:lnTo>
                  <a:pt x="0" y="6364776"/>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3092454" y="6597985"/>
            <a:ext cx="1736430" cy="1051272"/>
          </a:xfrm>
          <a:prstGeom prst="rect">
            <a:avLst/>
          </a:prstGeom>
        </p:spPr>
      </p:pic>
      <p:sp>
        <p:nvSpPr>
          <p:cNvPr id="4" name="Freeform 4"/>
          <p:cNvSpPr/>
          <p:nvPr/>
        </p:nvSpPr>
        <p:spPr>
          <a:xfrm>
            <a:off x="14183309" y="6597985"/>
            <a:ext cx="1653273" cy="883750"/>
          </a:xfrm>
          <a:custGeom>
            <a:avLst/>
            <a:gdLst/>
            <a:ahLst/>
            <a:cxnLst/>
            <a:rect l="l" t="t" r="r" b="b"/>
            <a:pathLst>
              <a:path w="1653273" h="883750">
                <a:moveTo>
                  <a:pt x="0" y="0"/>
                </a:moveTo>
                <a:lnTo>
                  <a:pt x="1653274" y="0"/>
                </a:lnTo>
                <a:lnTo>
                  <a:pt x="1653274" y="883750"/>
                </a:lnTo>
                <a:lnTo>
                  <a:pt x="0" y="883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69194" y="8734425"/>
            <a:ext cx="15949612" cy="628650"/>
          </a:xfrm>
          <a:prstGeom prst="rect">
            <a:avLst/>
          </a:prstGeom>
        </p:spPr>
        <p:txBody>
          <a:bodyPr lIns="0" tIns="0" rIns="0" bIns="0" rtlCol="0" anchor="t">
            <a:spAutoFit/>
          </a:bodyPr>
          <a:lstStyle/>
          <a:p>
            <a:pPr algn="ctr">
              <a:lnSpc>
                <a:spcPts val="4919"/>
              </a:lnSpc>
              <a:spcBef>
                <a:spcPct val="0"/>
              </a:spcBef>
            </a:pPr>
            <a:r>
              <a:rPr lang="en-US" sz="4099">
                <a:solidFill>
                  <a:srgbClr val="FFFFFF"/>
                </a:solidFill>
                <a:latin typeface="Oswald Bold"/>
              </a:rPr>
              <a:t>Musi is placed under Priority-I (BOD &gt; 30mg/L) of Polluted River Stretches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47226" y="859769"/>
            <a:ext cx="2747145" cy="499787"/>
          </a:xfrm>
          <a:prstGeom prst="rect">
            <a:avLst/>
          </a:prstGeom>
        </p:spPr>
        <p:txBody>
          <a:bodyPr lIns="0" tIns="0" rIns="0" bIns="0" rtlCol="0" anchor="t">
            <a:spAutoFit/>
          </a:bodyPr>
          <a:lstStyle/>
          <a:p>
            <a:pPr>
              <a:lnSpc>
                <a:spcPts val="3520"/>
              </a:lnSpc>
            </a:pPr>
            <a:r>
              <a:rPr lang="en-US" sz="4400">
                <a:solidFill>
                  <a:srgbClr val="BFE866"/>
                </a:solidFill>
                <a:latin typeface="Gagalin"/>
              </a:rPr>
              <a:t>MOTIVATION</a:t>
            </a:r>
          </a:p>
        </p:txBody>
      </p:sp>
      <p:sp>
        <p:nvSpPr>
          <p:cNvPr id="3" name="TextBox 3"/>
          <p:cNvSpPr txBox="1"/>
          <p:nvPr/>
        </p:nvSpPr>
        <p:spPr>
          <a:xfrm>
            <a:off x="347226" y="1521936"/>
            <a:ext cx="17940774" cy="2706370"/>
          </a:xfrm>
          <a:prstGeom prst="rect">
            <a:avLst/>
          </a:prstGeom>
        </p:spPr>
        <p:txBody>
          <a:bodyPr lIns="0" tIns="0" rIns="0" bIns="0" rtlCol="0" anchor="t">
            <a:spAutoFit/>
          </a:bodyPr>
          <a:lstStyle/>
          <a:p>
            <a:pPr>
              <a:lnSpc>
                <a:spcPts val="3080"/>
              </a:lnSpc>
              <a:spcBef>
                <a:spcPct val="0"/>
              </a:spcBef>
            </a:pPr>
            <a:r>
              <a:rPr lang="en-US" sz="2200" spc="220">
                <a:solidFill>
                  <a:srgbClr val="5CE1E6"/>
                </a:solidFill>
                <a:latin typeface="Open Sauce"/>
              </a:rPr>
              <a:t>Ensuring the quality of water resources is essential for safeguarding public health, supporting ecosystem integrity, and sustaining economic activities. The Musi River, a vital water body in our region, faces increasing threats from pollution due to various anthropogenic activities. The deterioration of water quality in the Musi River has significant implications for both human populations and the environment. Therefore, it is imperative to conduct comprehensive assessments of water quality parameters to understand the extent of pollution and devise effective strategies for its management.</a:t>
            </a:r>
          </a:p>
          <a:p>
            <a:pPr>
              <a:lnSpc>
                <a:spcPts val="3080"/>
              </a:lnSpc>
              <a:spcBef>
                <a:spcPct val="0"/>
              </a:spcBef>
            </a:pPr>
            <a:endParaRPr lang="en-US" sz="2200" spc="220">
              <a:solidFill>
                <a:srgbClr val="5CE1E6"/>
              </a:solidFill>
              <a:latin typeface="Open Sauce"/>
            </a:endParaRPr>
          </a:p>
        </p:txBody>
      </p:sp>
      <p:sp>
        <p:nvSpPr>
          <p:cNvPr id="4" name="TextBox 4"/>
          <p:cNvSpPr txBox="1"/>
          <p:nvPr/>
        </p:nvSpPr>
        <p:spPr>
          <a:xfrm>
            <a:off x="331733" y="4790543"/>
            <a:ext cx="2747145" cy="499787"/>
          </a:xfrm>
          <a:prstGeom prst="rect">
            <a:avLst/>
          </a:prstGeom>
        </p:spPr>
        <p:txBody>
          <a:bodyPr lIns="0" tIns="0" rIns="0" bIns="0" rtlCol="0" anchor="t">
            <a:spAutoFit/>
          </a:bodyPr>
          <a:lstStyle/>
          <a:p>
            <a:pPr>
              <a:lnSpc>
                <a:spcPts val="3520"/>
              </a:lnSpc>
            </a:pPr>
            <a:r>
              <a:rPr lang="en-US" sz="4400">
                <a:solidFill>
                  <a:srgbClr val="BFE866"/>
                </a:solidFill>
                <a:latin typeface="Gagalin"/>
              </a:rPr>
              <a:t>OBJECTIVES</a:t>
            </a:r>
          </a:p>
        </p:txBody>
      </p:sp>
      <p:sp>
        <p:nvSpPr>
          <p:cNvPr id="5" name="TextBox 5"/>
          <p:cNvSpPr txBox="1"/>
          <p:nvPr/>
        </p:nvSpPr>
        <p:spPr>
          <a:xfrm>
            <a:off x="347226" y="5557030"/>
            <a:ext cx="9292542" cy="547371"/>
          </a:xfrm>
          <a:prstGeom prst="rect">
            <a:avLst/>
          </a:prstGeom>
        </p:spPr>
        <p:txBody>
          <a:bodyPr lIns="0" tIns="0" rIns="0" bIns="0" rtlCol="0" anchor="t">
            <a:spAutoFit/>
          </a:bodyPr>
          <a:lstStyle/>
          <a:p>
            <a:pPr algn="ctr">
              <a:lnSpc>
                <a:spcPts val="4479"/>
              </a:lnSpc>
              <a:spcBef>
                <a:spcPct val="0"/>
              </a:spcBef>
            </a:pPr>
            <a:r>
              <a:rPr lang="en-US" sz="3199" spc="319">
                <a:solidFill>
                  <a:srgbClr val="FFFFFF"/>
                </a:solidFill>
                <a:latin typeface="Lato Semi-Bold"/>
              </a:rPr>
              <a:t>Assessment of Water Quality Parameters</a:t>
            </a:r>
          </a:p>
        </p:txBody>
      </p:sp>
      <p:sp>
        <p:nvSpPr>
          <p:cNvPr id="6" name="TextBox 6"/>
          <p:cNvSpPr txBox="1"/>
          <p:nvPr/>
        </p:nvSpPr>
        <p:spPr>
          <a:xfrm>
            <a:off x="362718" y="6437776"/>
            <a:ext cx="13284034" cy="547371"/>
          </a:xfrm>
          <a:prstGeom prst="rect">
            <a:avLst/>
          </a:prstGeom>
        </p:spPr>
        <p:txBody>
          <a:bodyPr lIns="0" tIns="0" rIns="0" bIns="0" rtlCol="0" anchor="t">
            <a:spAutoFit/>
          </a:bodyPr>
          <a:lstStyle/>
          <a:p>
            <a:pPr algn="ctr">
              <a:lnSpc>
                <a:spcPts val="4479"/>
              </a:lnSpc>
              <a:spcBef>
                <a:spcPct val="0"/>
              </a:spcBef>
            </a:pPr>
            <a:r>
              <a:rPr lang="en-US" sz="3199" spc="319">
                <a:solidFill>
                  <a:srgbClr val="FFFFFF"/>
                </a:solidFill>
                <a:latin typeface="Lato Semi-Bold"/>
              </a:rPr>
              <a:t>Evaluation of Current Waste Water Management Initiatives</a:t>
            </a:r>
          </a:p>
        </p:txBody>
      </p:sp>
      <p:sp>
        <p:nvSpPr>
          <p:cNvPr id="7" name="TextBox 7"/>
          <p:cNvSpPr txBox="1"/>
          <p:nvPr/>
        </p:nvSpPr>
        <p:spPr>
          <a:xfrm>
            <a:off x="362718" y="7433906"/>
            <a:ext cx="9277049" cy="547371"/>
          </a:xfrm>
          <a:prstGeom prst="rect">
            <a:avLst/>
          </a:prstGeom>
        </p:spPr>
        <p:txBody>
          <a:bodyPr lIns="0" tIns="0" rIns="0" bIns="0" rtlCol="0" anchor="t">
            <a:spAutoFit/>
          </a:bodyPr>
          <a:lstStyle/>
          <a:p>
            <a:pPr algn="ctr">
              <a:lnSpc>
                <a:spcPts val="4479"/>
              </a:lnSpc>
              <a:spcBef>
                <a:spcPct val="0"/>
              </a:spcBef>
            </a:pPr>
            <a:r>
              <a:rPr lang="en-US" sz="3199" spc="319">
                <a:solidFill>
                  <a:srgbClr val="FFFFFF"/>
                </a:solidFill>
                <a:latin typeface="Lato"/>
              </a:rPr>
              <a:t>Recommendations for Policy and Practice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7244">
            <a:off x="409624" y="9405921"/>
            <a:ext cx="3835009" cy="3186544"/>
          </a:xfrm>
          <a:custGeom>
            <a:avLst/>
            <a:gdLst/>
            <a:ahLst/>
            <a:cxnLst/>
            <a:rect l="l" t="t" r="r" b="b"/>
            <a:pathLst>
              <a:path w="3835009" h="3186544">
                <a:moveTo>
                  <a:pt x="0" y="0"/>
                </a:moveTo>
                <a:lnTo>
                  <a:pt x="3835009" y="0"/>
                </a:lnTo>
                <a:lnTo>
                  <a:pt x="3835009" y="3186544"/>
                </a:lnTo>
                <a:lnTo>
                  <a:pt x="0" y="3186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09101">
            <a:off x="225779" y="8260261"/>
            <a:ext cx="1605842" cy="1617606"/>
          </a:xfrm>
          <a:custGeom>
            <a:avLst/>
            <a:gdLst/>
            <a:ahLst/>
            <a:cxnLst/>
            <a:rect l="l" t="t" r="r" b="b"/>
            <a:pathLst>
              <a:path w="1605842" h="1617606">
                <a:moveTo>
                  <a:pt x="0" y="0"/>
                </a:moveTo>
                <a:lnTo>
                  <a:pt x="1605842" y="0"/>
                </a:lnTo>
                <a:lnTo>
                  <a:pt x="1605842" y="1617607"/>
                </a:lnTo>
                <a:lnTo>
                  <a:pt x="0" y="1617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51015">
            <a:off x="-372625" y="-342984"/>
            <a:ext cx="1624003" cy="1624003"/>
          </a:xfrm>
          <a:custGeom>
            <a:avLst/>
            <a:gdLst/>
            <a:ahLst/>
            <a:cxnLst/>
            <a:rect l="l" t="t" r="r" b="b"/>
            <a:pathLst>
              <a:path w="1624003" h="1624003">
                <a:moveTo>
                  <a:pt x="0" y="0"/>
                </a:moveTo>
                <a:lnTo>
                  <a:pt x="1624002" y="0"/>
                </a:lnTo>
                <a:lnTo>
                  <a:pt x="1624002" y="1624003"/>
                </a:lnTo>
                <a:lnTo>
                  <a:pt x="0" y="1624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095705" y="167261"/>
            <a:ext cx="1192295" cy="1192295"/>
          </a:xfrm>
          <a:custGeom>
            <a:avLst/>
            <a:gdLst/>
            <a:ahLst/>
            <a:cxnLst/>
            <a:rect l="l" t="t" r="r" b="b"/>
            <a:pathLst>
              <a:path w="1192295" h="1192295">
                <a:moveTo>
                  <a:pt x="0" y="0"/>
                </a:moveTo>
                <a:lnTo>
                  <a:pt x="1192295" y="0"/>
                </a:lnTo>
                <a:lnTo>
                  <a:pt x="1192295" y="1192295"/>
                </a:lnTo>
                <a:lnTo>
                  <a:pt x="0" y="11922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417469" y="3318325"/>
            <a:ext cx="11470768" cy="6629498"/>
          </a:xfrm>
          <a:custGeom>
            <a:avLst/>
            <a:gdLst/>
            <a:ahLst/>
            <a:cxnLst/>
            <a:rect l="l" t="t" r="r" b="b"/>
            <a:pathLst>
              <a:path w="11470768" h="6629498">
                <a:moveTo>
                  <a:pt x="0" y="0"/>
                </a:moveTo>
                <a:lnTo>
                  <a:pt x="11470767" y="0"/>
                </a:lnTo>
                <a:lnTo>
                  <a:pt x="11470767" y="6629499"/>
                </a:lnTo>
                <a:lnTo>
                  <a:pt x="0" y="6629499"/>
                </a:lnTo>
                <a:lnTo>
                  <a:pt x="0" y="0"/>
                </a:lnTo>
                <a:close/>
              </a:path>
            </a:pathLst>
          </a:custGeom>
          <a:blipFill>
            <a:blip r:embed="rId10"/>
            <a:stretch>
              <a:fillRect t="-1220"/>
            </a:stretch>
          </a:blipFill>
        </p:spPr>
      </p:sp>
      <p:sp>
        <p:nvSpPr>
          <p:cNvPr id="7" name="TextBox 7"/>
          <p:cNvSpPr txBox="1"/>
          <p:nvPr/>
        </p:nvSpPr>
        <p:spPr>
          <a:xfrm>
            <a:off x="1269322" y="528913"/>
            <a:ext cx="12125529" cy="499787"/>
          </a:xfrm>
          <a:prstGeom prst="rect">
            <a:avLst/>
          </a:prstGeom>
        </p:spPr>
        <p:txBody>
          <a:bodyPr lIns="0" tIns="0" rIns="0" bIns="0" rtlCol="0" anchor="t">
            <a:spAutoFit/>
          </a:bodyPr>
          <a:lstStyle/>
          <a:p>
            <a:pPr>
              <a:lnSpc>
                <a:spcPts val="3520"/>
              </a:lnSpc>
            </a:pPr>
            <a:r>
              <a:rPr lang="en-US" sz="4400">
                <a:solidFill>
                  <a:srgbClr val="BFE866"/>
                </a:solidFill>
                <a:latin typeface="Gagalin"/>
              </a:rPr>
              <a:t>SOURCES OF RIVER MUSI POLLUTION - point sources</a:t>
            </a:r>
          </a:p>
        </p:txBody>
      </p:sp>
      <p:sp>
        <p:nvSpPr>
          <p:cNvPr id="8" name="TextBox 8"/>
          <p:cNvSpPr txBox="1"/>
          <p:nvPr/>
        </p:nvSpPr>
        <p:spPr>
          <a:xfrm>
            <a:off x="3609707" y="1239504"/>
            <a:ext cx="9945648" cy="542925"/>
          </a:xfrm>
          <a:prstGeom prst="rect">
            <a:avLst/>
          </a:prstGeom>
        </p:spPr>
        <p:txBody>
          <a:bodyPr lIns="0" tIns="0" rIns="0" bIns="0" rtlCol="0" anchor="t">
            <a:spAutoFit/>
          </a:bodyPr>
          <a:lstStyle/>
          <a:p>
            <a:pPr marL="777240" lvl="1" indent="-388620" algn="ctr">
              <a:lnSpc>
                <a:spcPts val="4320"/>
              </a:lnSpc>
              <a:buFont typeface="Arial"/>
              <a:buChar char="•"/>
            </a:pPr>
            <a:r>
              <a:rPr lang="en-US" sz="3600">
                <a:solidFill>
                  <a:srgbClr val="FFE8AE"/>
                </a:solidFill>
                <a:latin typeface="Glacial Indifference Bold"/>
              </a:rPr>
              <a:t>INFLUX OF UNTREATED DOMESTIC SEWAGE</a:t>
            </a:r>
          </a:p>
        </p:txBody>
      </p:sp>
      <p:sp>
        <p:nvSpPr>
          <p:cNvPr id="9" name="TextBox 9"/>
          <p:cNvSpPr txBox="1"/>
          <p:nvPr/>
        </p:nvSpPr>
        <p:spPr>
          <a:xfrm>
            <a:off x="3609707" y="2565850"/>
            <a:ext cx="9101918" cy="542925"/>
          </a:xfrm>
          <a:prstGeom prst="rect">
            <a:avLst/>
          </a:prstGeom>
        </p:spPr>
        <p:txBody>
          <a:bodyPr lIns="0" tIns="0" rIns="0" bIns="0" rtlCol="0" anchor="t">
            <a:spAutoFit/>
          </a:bodyPr>
          <a:lstStyle/>
          <a:p>
            <a:pPr marL="777240" lvl="1" indent="-388620" algn="ctr">
              <a:lnSpc>
                <a:spcPts val="4320"/>
              </a:lnSpc>
              <a:buFont typeface="Arial"/>
              <a:buChar char="•"/>
            </a:pPr>
            <a:r>
              <a:rPr lang="en-US" sz="3600">
                <a:solidFill>
                  <a:srgbClr val="FFE8AE"/>
                </a:solidFill>
                <a:latin typeface="Glacial Indifference Bold"/>
              </a:rPr>
              <a:t>PHARMACEUTICAL - CHEMICAL WASTE</a:t>
            </a:r>
          </a:p>
        </p:txBody>
      </p:sp>
      <p:sp>
        <p:nvSpPr>
          <p:cNvPr id="10" name="TextBox 10"/>
          <p:cNvSpPr txBox="1"/>
          <p:nvPr/>
        </p:nvSpPr>
        <p:spPr>
          <a:xfrm>
            <a:off x="3609707" y="1902677"/>
            <a:ext cx="10545994" cy="542925"/>
          </a:xfrm>
          <a:prstGeom prst="rect">
            <a:avLst/>
          </a:prstGeom>
        </p:spPr>
        <p:txBody>
          <a:bodyPr lIns="0" tIns="0" rIns="0" bIns="0" rtlCol="0" anchor="t">
            <a:spAutoFit/>
          </a:bodyPr>
          <a:lstStyle/>
          <a:p>
            <a:pPr marL="777240" lvl="1" indent="-388620" algn="ctr">
              <a:lnSpc>
                <a:spcPts val="4320"/>
              </a:lnSpc>
              <a:buFont typeface="Arial"/>
              <a:buChar char="•"/>
            </a:pPr>
            <a:r>
              <a:rPr lang="en-US" sz="3600">
                <a:solidFill>
                  <a:srgbClr val="FFE8AE"/>
                </a:solidFill>
                <a:latin typeface="Glacial Indifference Bold"/>
              </a:rPr>
              <a:t>TREATED INDUSTRIAL EFFLUENTS FROM CETP’s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INDIVIDUAL ASSESSMENT</dc:title>
  <cp:revision>28</cp:revision>
  <dcterms:created xsi:type="dcterms:W3CDTF">2006-08-16T00:00:00Z</dcterms:created>
  <dcterms:modified xsi:type="dcterms:W3CDTF">2024-04-25T11:44:00Z</dcterms:modified>
  <dc:identifier>DAGCmAfqfVE</dc:identifier>
</cp:coreProperties>
</file>